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4"/>
  </p:notesMasterIdLst>
  <p:handoutMasterIdLst>
    <p:handoutMasterId r:id="rId35"/>
  </p:handoutMasterIdLst>
  <p:sldIdLst>
    <p:sldId id="256" r:id="rId2"/>
    <p:sldId id="272" r:id="rId3"/>
    <p:sldId id="257" r:id="rId4"/>
    <p:sldId id="259" r:id="rId5"/>
    <p:sldId id="260" r:id="rId6"/>
    <p:sldId id="261" r:id="rId7"/>
    <p:sldId id="262" r:id="rId8"/>
    <p:sldId id="263" r:id="rId9"/>
    <p:sldId id="264" r:id="rId10"/>
    <p:sldId id="267" r:id="rId11"/>
    <p:sldId id="266" r:id="rId12"/>
    <p:sldId id="275" r:id="rId13"/>
    <p:sldId id="265" r:id="rId14"/>
    <p:sldId id="268" r:id="rId15"/>
    <p:sldId id="269" r:id="rId16"/>
    <p:sldId id="278" r:id="rId17"/>
    <p:sldId id="270" r:id="rId18"/>
    <p:sldId id="274" r:id="rId19"/>
    <p:sldId id="271" r:id="rId20"/>
    <p:sldId id="277" r:id="rId21"/>
    <p:sldId id="273" r:id="rId22"/>
    <p:sldId id="276" r:id="rId23"/>
    <p:sldId id="285" r:id="rId24"/>
    <p:sldId id="284" r:id="rId25"/>
    <p:sldId id="281" r:id="rId26"/>
    <p:sldId id="286" r:id="rId27"/>
    <p:sldId id="287" r:id="rId28"/>
    <p:sldId id="279" r:id="rId29"/>
    <p:sldId id="280" r:id="rId30"/>
    <p:sldId id="282" r:id="rId31"/>
    <p:sldId id="283" r:id="rId32"/>
    <p:sldId id="288" r:id="rId33"/>
  </p:sldIdLst>
  <p:sldSz cx="9144000" cy="6858000" type="screen4x3"/>
  <p:notesSz cx="7315200" cy="9601200"/>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86683" autoAdjust="0"/>
  </p:normalViewPr>
  <p:slideViewPr>
    <p:cSldViewPr snapToGrid="0">
      <p:cViewPr varScale="1">
        <p:scale>
          <a:sx n="89" d="100"/>
          <a:sy n="89" d="100"/>
        </p:scale>
        <p:origin x="725" y="77"/>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 d="1"/>
        <a:sy n="1" d="1"/>
      </p:scale>
      <p:origin x="0" y="-5261"/>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meurerresearch.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atl.semtechsolutions.com/node/18/membrane-filtration-technolog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voqua.com/en/brands/Memcor/Pages/memcor-xs.aspx"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moralescompany.com/completed-projects/water-treatment-plants" TargetMode="External"/><Relationship Id="rId4" Type="http://schemas.openxmlformats.org/officeDocument/2006/relationships/hyperlink" Target="http://www.tdtnews.com/news/article_679b5530-a629-11e7-8d69-0ff68a1a883c.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oralescompany.com/completed-projects/water-treatment-plan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Backwash Sedimentation $2,607,785</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a:t>
            </a:fld>
            <a:endParaRPr lang="en-US"/>
          </a:p>
        </p:txBody>
      </p:sp>
    </p:spTree>
    <p:extLst>
      <p:ext uri="{BB962C8B-B14F-4D97-AF65-F5344CB8AC3E}">
        <p14:creationId xmlns:p14="http://schemas.microsoft.com/office/powerpoint/2010/main" val="1003863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d=100 * </a:t>
            </a:r>
            <a:r>
              <a:rPr lang="en-US" dirty="0" err="1" smtClean="0"/>
              <a:t>u.nm</a:t>
            </a:r>
            <a:r>
              <a:rPr lang="en-US" dirty="0" smtClean="0"/>
              <a:t>  </a:t>
            </a:r>
          </a:p>
          <a:p>
            <a:r>
              <a:rPr lang="en-US" dirty="0" smtClean="0"/>
              <a:t>L = 1000*d</a:t>
            </a:r>
          </a:p>
          <a:p>
            <a:r>
              <a:rPr lang="en-US" dirty="0" err="1" smtClean="0"/>
              <a:t>V_a</a:t>
            </a:r>
            <a:r>
              <a:rPr lang="en-US" dirty="0" smtClean="0"/>
              <a:t> = 8 * u.um/</a:t>
            </a:r>
            <a:r>
              <a:rPr lang="en-US" dirty="0" err="1" smtClean="0"/>
              <a:t>u.s</a:t>
            </a:r>
            <a:r>
              <a:rPr lang="en-US" dirty="0" smtClean="0"/>
              <a:t>  </a:t>
            </a:r>
          </a:p>
          <a:p>
            <a:r>
              <a:rPr lang="en-US" dirty="0" err="1" smtClean="0"/>
              <a:t>membrane_porosity</a:t>
            </a:r>
            <a:r>
              <a:rPr lang="en-US" dirty="0" smtClean="0"/>
              <a:t> = 0.15</a:t>
            </a:r>
          </a:p>
          <a:p>
            <a:r>
              <a:rPr lang="en-US" dirty="0" err="1" smtClean="0"/>
              <a:t>clay_porosity</a:t>
            </a:r>
            <a:r>
              <a:rPr lang="en-US" dirty="0" smtClean="0"/>
              <a:t> = 0.4</a:t>
            </a:r>
          </a:p>
          <a:p>
            <a:r>
              <a:rPr lang="en-US" dirty="0" smtClean="0"/>
              <a:t>Temp=15*</a:t>
            </a:r>
            <a:r>
              <a:rPr lang="en-US" dirty="0" err="1" smtClean="0"/>
              <a:t>u.degC</a:t>
            </a:r>
            <a:endParaRPr lang="en-US" dirty="0" smtClean="0"/>
          </a:p>
          <a:p>
            <a:r>
              <a:rPr lang="en-US" dirty="0" err="1" smtClean="0"/>
              <a:t>Membrane_HL</a:t>
            </a:r>
            <a:r>
              <a:rPr lang="en-US" dirty="0" smtClean="0"/>
              <a:t> =( 32*</a:t>
            </a:r>
            <a:r>
              <a:rPr lang="en-US" dirty="0" err="1" smtClean="0"/>
              <a:t>pc.viscosity_dynamic</a:t>
            </a:r>
            <a:r>
              <a:rPr lang="en-US" dirty="0" smtClean="0"/>
              <a:t>(Temp)*L*</a:t>
            </a:r>
            <a:r>
              <a:rPr lang="en-US" dirty="0" err="1" smtClean="0"/>
              <a:t>V_a</a:t>
            </a:r>
            <a:r>
              <a:rPr lang="en-US" dirty="0" smtClean="0"/>
              <a:t>/(</a:t>
            </a:r>
            <a:r>
              <a:rPr lang="en-US" dirty="0" err="1" smtClean="0"/>
              <a:t>membrane_porosity</a:t>
            </a:r>
            <a:r>
              <a:rPr lang="en-US" dirty="0" smtClean="0"/>
              <a:t>*</a:t>
            </a:r>
            <a:r>
              <a:rPr lang="en-US" dirty="0" err="1" smtClean="0"/>
              <a:t>pc.density_water</a:t>
            </a:r>
            <a:r>
              <a:rPr lang="en-US" dirty="0" smtClean="0"/>
              <a:t>(Temp)*</a:t>
            </a:r>
            <a:r>
              <a:rPr lang="en-US" dirty="0" err="1" smtClean="0"/>
              <a:t>u.standard_gravity</a:t>
            </a:r>
            <a:r>
              <a:rPr lang="en-US" dirty="0" smtClean="0"/>
              <a:t>*d**2)).to(u.cm)</a:t>
            </a:r>
          </a:p>
          <a:p>
            <a:r>
              <a:rPr lang="en-US" dirty="0" err="1" smtClean="0"/>
              <a:t>Clay_density</a:t>
            </a:r>
            <a:r>
              <a:rPr lang="en-US" dirty="0" smtClean="0"/>
              <a:t> = 2650 * u.kg/</a:t>
            </a:r>
            <a:r>
              <a:rPr lang="en-US" dirty="0" err="1" smtClean="0"/>
              <a:t>u.m</a:t>
            </a:r>
            <a:r>
              <a:rPr lang="en-US" dirty="0" smtClean="0"/>
              <a:t>**3</a:t>
            </a:r>
          </a:p>
          <a:p>
            <a:r>
              <a:rPr lang="en-US" dirty="0" err="1" smtClean="0"/>
              <a:t>Clay_C</a:t>
            </a:r>
            <a:r>
              <a:rPr lang="en-US" dirty="0" smtClean="0"/>
              <a:t> = 5 * </a:t>
            </a:r>
            <a:r>
              <a:rPr lang="en-US" dirty="0" err="1" smtClean="0"/>
              <a:t>u.NTU</a:t>
            </a:r>
            <a:endParaRPr lang="en-US" dirty="0" smtClean="0"/>
          </a:p>
          <a:p>
            <a:r>
              <a:rPr lang="en-US" dirty="0" err="1" smtClean="0"/>
              <a:t>Clay_layer_V</a:t>
            </a:r>
            <a:r>
              <a:rPr lang="en-US" dirty="0" smtClean="0"/>
              <a:t> = </a:t>
            </a:r>
            <a:r>
              <a:rPr lang="en-US" dirty="0" err="1" smtClean="0"/>
              <a:t>V_a</a:t>
            </a:r>
            <a:r>
              <a:rPr lang="en-US" dirty="0" smtClean="0"/>
              <a:t>*</a:t>
            </a:r>
            <a:r>
              <a:rPr lang="en-US" dirty="0" err="1" smtClean="0"/>
              <a:t>Clay_C</a:t>
            </a:r>
            <a:r>
              <a:rPr lang="en-US" dirty="0" smtClean="0"/>
              <a:t>/(</a:t>
            </a:r>
            <a:r>
              <a:rPr lang="en-US" dirty="0" err="1" smtClean="0"/>
              <a:t>Clay_density</a:t>
            </a:r>
            <a:r>
              <a:rPr lang="en-US" dirty="0" smtClean="0"/>
              <a:t>*(1-clay_porosity))</a:t>
            </a:r>
          </a:p>
          <a:p>
            <a:r>
              <a:rPr lang="en-US" dirty="0" smtClean="0"/>
              <a:t>t = 1*u.hr</a:t>
            </a:r>
          </a:p>
          <a:p>
            <a:r>
              <a:rPr lang="en-US" dirty="0" err="1" smtClean="0"/>
              <a:t>Clay_layer_t</a:t>
            </a:r>
            <a:r>
              <a:rPr lang="en-US" dirty="0" smtClean="0"/>
              <a:t> =( </a:t>
            </a:r>
            <a:r>
              <a:rPr lang="en-US" dirty="0" err="1" smtClean="0"/>
              <a:t>Clay_layer_V</a:t>
            </a:r>
            <a:r>
              <a:rPr lang="en-US" dirty="0" smtClean="0"/>
              <a:t> * t).to(</a:t>
            </a:r>
            <a:r>
              <a:rPr lang="en-US" dirty="0" err="1" smtClean="0"/>
              <a:t>u.nm</a:t>
            </a:r>
            <a:r>
              <a:rPr lang="en-US" dirty="0" smtClean="0"/>
              <a:t>)</a:t>
            </a:r>
          </a:p>
          <a:p>
            <a:r>
              <a:rPr lang="en-US" dirty="0" err="1" smtClean="0"/>
              <a:t>Clay_layer_t</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extLst>
      <p:ext uri="{BB962C8B-B14F-4D97-AF65-F5344CB8AC3E}">
        <p14:creationId xmlns:p14="http://schemas.microsoft.com/office/powerpoint/2010/main" val="1422431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24</a:t>
            </a:fld>
            <a:endParaRPr lang="en-US"/>
          </a:p>
        </p:txBody>
      </p:sp>
    </p:spTree>
    <p:extLst>
      <p:ext uri="{BB962C8B-B14F-4D97-AF65-F5344CB8AC3E}">
        <p14:creationId xmlns:p14="http://schemas.microsoft.com/office/powerpoint/2010/main" val="2136536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Flight and chain mechanized cleaning</a:t>
            </a:r>
          </a:p>
          <a:p>
            <a:r>
              <a:rPr lang="en-US" dirty="0" smtClean="0"/>
              <a:t>Plate setters</a:t>
            </a:r>
            <a:r>
              <a:rPr lang="en-US" baseline="0" dirty="0" smtClean="0"/>
              <a:t> with flow control!</a:t>
            </a:r>
          </a:p>
          <a:p>
            <a:r>
              <a:rPr lang="en-US" baseline="0" dirty="0" smtClean="0"/>
              <a:t>4 </a:t>
            </a:r>
            <a:r>
              <a:rPr lang="en-US" baseline="0" dirty="0" err="1" smtClean="0"/>
              <a:t>mgd</a:t>
            </a:r>
            <a:r>
              <a:rPr lang="en-US" baseline="0" dirty="0" smtClean="0"/>
              <a:t> is treated by 3 </a:t>
            </a:r>
            <a:r>
              <a:rPr lang="en-US" baseline="0" dirty="0" err="1" smtClean="0"/>
              <a:t>sed</a:t>
            </a:r>
            <a:r>
              <a:rPr lang="en-US" baseline="0" dirty="0" smtClean="0"/>
              <a:t> tanks.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25</a:t>
            </a:fld>
            <a:endParaRPr lang="en-US"/>
          </a:p>
        </p:txBody>
      </p:sp>
    </p:spTree>
    <p:extLst>
      <p:ext uri="{BB962C8B-B14F-4D97-AF65-F5344CB8AC3E}">
        <p14:creationId xmlns:p14="http://schemas.microsoft.com/office/powerpoint/2010/main" val="2482715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http://www.meurerresearch.com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26</a:t>
            </a:fld>
            <a:endParaRPr lang="en-US"/>
          </a:p>
        </p:txBody>
      </p:sp>
    </p:spTree>
    <p:extLst>
      <p:ext uri="{BB962C8B-B14F-4D97-AF65-F5344CB8AC3E}">
        <p14:creationId xmlns:p14="http://schemas.microsoft.com/office/powerpoint/2010/main" val="4268646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1 </a:t>
            </a:r>
            <a:r>
              <a:rPr lang="en-US" dirty="0" err="1" smtClean="0"/>
              <a:t>mgd</a:t>
            </a:r>
            <a:r>
              <a:rPr lang="en-US" dirty="0" smtClean="0"/>
              <a:t> unit at Ithaca</a:t>
            </a:r>
            <a:r>
              <a:rPr lang="en-US" baseline="0" dirty="0" smtClean="0"/>
              <a:t> Water Treatment Plant</a:t>
            </a:r>
          </a:p>
          <a:p>
            <a:endParaRPr lang="en-US" baseline="0" dirty="0" smtClean="0"/>
          </a:p>
          <a:p>
            <a:r>
              <a:rPr lang="en-US" baseline="0" dirty="0" smtClean="0"/>
              <a:t>How much area would a </a:t>
            </a:r>
            <a:r>
              <a:rPr lang="en-US" baseline="0" dirty="0" err="1" smtClean="0"/>
              <a:t>StaRS</a:t>
            </a:r>
            <a:r>
              <a:rPr lang="en-US" baseline="0" dirty="0" smtClean="0"/>
              <a:t> filter take?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extLst>
      <p:ext uri="{BB962C8B-B14F-4D97-AF65-F5344CB8AC3E}">
        <p14:creationId xmlns:p14="http://schemas.microsoft.com/office/powerpoint/2010/main" val="942531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baseline="0" dirty="0" smtClean="0"/>
              <a:t>All filters require extra space for controls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extLst>
      <p:ext uri="{BB962C8B-B14F-4D97-AF65-F5344CB8AC3E}">
        <p14:creationId xmlns:p14="http://schemas.microsoft.com/office/powerpoint/2010/main" val="2846912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30</a:t>
            </a:fld>
            <a:endParaRPr lang="en-US"/>
          </a:p>
        </p:txBody>
      </p:sp>
    </p:spTree>
    <p:extLst>
      <p:ext uri="{BB962C8B-B14F-4D97-AF65-F5344CB8AC3E}">
        <p14:creationId xmlns:p14="http://schemas.microsoft.com/office/powerpoint/2010/main" val="4098806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extLst>
      <p:ext uri="{BB962C8B-B14F-4D97-AF65-F5344CB8AC3E}">
        <p14:creationId xmlns:p14="http://schemas.microsoft.com/office/powerpoint/2010/main" val="81207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Brent </a:t>
            </a:r>
            <a:r>
              <a:rPr lang="en-US" dirty="0" err="1" smtClean="0"/>
              <a:t>Alspach</a:t>
            </a:r>
            <a:endParaRPr lang="en-US" dirty="0" smtClean="0"/>
          </a:p>
          <a:p>
            <a:endParaRPr lang="en-US" dirty="0" smtClean="0"/>
          </a:p>
          <a:p>
            <a:r>
              <a:rPr lang="en-US" sz="1200" b="0" i="0" kern="1200" dirty="0" smtClean="0">
                <a:solidFill>
                  <a:schemeClr val="tx1"/>
                </a:solidFill>
                <a:effectLst/>
                <a:latin typeface="Arial" pitchFamily="34" charset="0"/>
                <a:ea typeface="+mn-ea"/>
                <a:cs typeface="+mn-cs"/>
              </a:rPr>
              <a:t>Membrane filtration is certainly carving out a substantive niche in drinking water treatment, but I wouldn’t say that they’re generally preferred; nor would I expect them to overtake the use of conventional treatment any time soon.</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I’m not aware of any generalized comparison between media (rapid sand) filters and MF/UF, primarily due lots of variability with site-specific factors, the membrane product used, and system capacity, among others.  The performance comparison should be pretty straightforward, but the relative costs and other issues (e.g., maintenance, automation, etc.) can be very different from site-to-site and client-to-client.</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It might be better to simply stick to performance-based factors in teaching your class, and then noting the other items that are more subjective and can influence the selection of one technology over another.  This would have more practical value for your students then some kind of a generalized comparison that is assumed (almost certainly erroneously) to be broadly applicable.</a:t>
            </a:r>
          </a:p>
          <a:p>
            <a:r>
              <a:rPr lang="en-US" sz="1200" b="0" i="0" kern="1200" dirty="0" smtClean="0">
                <a:solidFill>
                  <a:schemeClr val="tx1"/>
                </a:solidFill>
                <a:effectLst/>
                <a:latin typeface="Arial" pitchFamily="34" charset="0"/>
                <a:ea typeface="+mn-ea"/>
                <a:cs typeface="+mn-cs"/>
              </a:rPr>
              <a:t> </a:t>
            </a:r>
          </a:p>
          <a:p>
            <a:r>
              <a:rPr lang="en-US" dirty="0" smtClean="0"/>
              <a:t>Membranes (and other advanced treatment technologies) are the same as more conventional processes, in which you’d do some calculations to size the system, based on theory described in texts.  In practice, as an engineer, you really have to understand what the technology is capable of doing, along with its pros and cons, operational nuances, potential challenges, etc., and then if the technology is a good candidate for an application, you’d rely on the vendor to size the system.  Alternatively, if possible within budget and scheduling constraints, you might also conduct a pilot test, which would give the engineer more direct information to specify design criteria.  (Just to clarify – this is MF/UF; the paradigm is a bit different than NF/RO.) </a:t>
            </a:r>
          </a:p>
          <a:p>
            <a:r>
              <a:rPr lang="en-US" dirty="0" smtClean="0"/>
              <a:t> </a:t>
            </a:r>
          </a:p>
          <a:p>
            <a:r>
              <a:rPr lang="en-US" dirty="0" smtClean="0"/>
              <a:t>There are some AWWA Manuals of Practice for both MF/UF and NF/RO, and those have some interesting information that might be of use.  Those are all prepared by volunteers (i.e., people like us who donate our time and expertise) in the profession, so they tend to be more practical than theoretical.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a:t>
            </a:fld>
            <a:endParaRPr lang="en-US"/>
          </a:p>
        </p:txBody>
      </p:sp>
    </p:spTree>
    <p:extLst>
      <p:ext uri="{BB962C8B-B14F-4D97-AF65-F5344CB8AC3E}">
        <p14:creationId xmlns:p14="http://schemas.microsoft.com/office/powerpoint/2010/main" val="930613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pitchFamily="34" charset="0"/>
                <a:ea typeface="+mn-ea"/>
                <a:cs typeface="+mn-cs"/>
              </a:rPr>
              <a:t>MWH's Water Treatment: Principles and Design, Third Edition</a:t>
            </a:r>
          </a:p>
          <a:p>
            <a:r>
              <a:rPr lang="en-US" sz="1200" b="0" i="0" kern="1200" dirty="0" smtClean="0">
                <a:solidFill>
                  <a:schemeClr val="tx1"/>
                </a:solidFill>
                <a:effectLst/>
                <a:latin typeface="Arial" pitchFamily="34" charset="0"/>
                <a:ea typeface="+mn-ea"/>
                <a:cs typeface="+mn-cs"/>
              </a:rPr>
              <a:t>Chapter 12 - Membrane Filtration</a:t>
            </a:r>
          </a:p>
          <a:p>
            <a:r>
              <a:rPr lang="en-US" sz="1200" b="0" i="0" u="none" strike="noStrike" kern="1200" dirty="0" smtClean="0">
                <a:solidFill>
                  <a:schemeClr val="tx1"/>
                </a:solidFill>
                <a:effectLst/>
                <a:latin typeface="Arial" pitchFamily="34" charset="0"/>
                <a:ea typeface="+mn-ea"/>
                <a:cs typeface="+mn-cs"/>
              </a:rPr>
              <a:t>John Wiley &amp; Sons © 2012</a:t>
            </a:r>
            <a:endParaRPr lang="en-US" sz="1200" b="0" i="0" kern="1200" dirty="0" smtClean="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F6B90027-AD36-416E-8B0F-CCCC7E8FF223}" type="slidenum">
              <a:rPr lang="en-US" smtClean="0"/>
              <a:pPr/>
              <a:t>4</a:t>
            </a:fld>
            <a:endParaRPr lang="en-US"/>
          </a:p>
        </p:txBody>
      </p:sp>
    </p:spTree>
    <p:extLst>
      <p:ext uri="{BB962C8B-B14F-4D97-AF65-F5344CB8AC3E}">
        <p14:creationId xmlns:p14="http://schemas.microsoft.com/office/powerpoint/2010/main" val="3283574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a:t>
            </a:r>
            <a:r>
              <a:rPr lang="en-US" sz="1200" b="0" i="0" kern="1200" dirty="0" smtClean="0">
                <a:solidFill>
                  <a:schemeClr val="tx1"/>
                </a:solidFill>
                <a:effectLst/>
                <a:latin typeface="Arial" pitchFamily="34" charset="0"/>
                <a:ea typeface="+mn-ea"/>
                <a:cs typeface="+mn-cs"/>
              </a:rPr>
              <a:t>Crittenden, John C., and et al.. </a:t>
            </a:r>
            <a:r>
              <a:rPr lang="en-US" sz="1200" b="0" i="1" kern="1200" dirty="0" smtClean="0">
                <a:solidFill>
                  <a:schemeClr val="tx1"/>
                </a:solidFill>
                <a:effectLst/>
                <a:latin typeface="Arial" pitchFamily="34" charset="0"/>
                <a:ea typeface="+mn-ea"/>
                <a:cs typeface="+mn-cs"/>
              </a:rPr>
              <a:t>MWH's Water Treatment: Principles and Design, Third Edition</a:t>
            </a:r>
            <a:r>
              <a:rPr lang="en-US" sz="1200" b="0" i="0" kern="1200" dirty="0" smtClean="0">
                <a:solidFill>
                  <a:schemeClr val="tx1"/>
                </a:solidFill>
                <a:effectLst/>
                <a:latin typeface="Arial" pitchFamily="34" charset="0"/>
                <a:ea typeface="+mn-ea"/>
                <a:cs typeface="+mn-cs"/>
              </a:rPr>
              <a:t>. John Wiley &amp; Sons. © 2012.Skillsoft. &lt;</a:t>
            </a:r>
            <a:r>
              <a:rPr lang="en-US" sz="1200" b="0" i="1" kern="1200" dirty="0" smtClean="0">
                <a:solidFill>
                  <a:schemeClr val="tx1"/>
                </a:solidFill>
                <a:effectLst/>
                <a:latin typeface="Arial" pitchFamily="34" charset="0"/>
                <a:ea typeface="+mn-ea"/>
                <a:cs typeface="+mn-cs"/>
              </a:rPr>
              <a:t>https://proxy.library.cornell.edu/sso/skillport?context=46187</a:t>
            </a:r>
            <a:r>
              <a:rPr lang="en-US" sz="1200" b="0" i="0" kern="1200" dirty="0" smtClean="0">
                <a:solidFill>
                  <a:schemeClr val="tx1"/>
                </a:solidFill>
                <a:effectLst/>
                <a:latin typeface="Arial" pitchFamily="34" charset="0"/>
                <a:ea typeface="+mn-ea"/>
                <a:cs typeface="+mn-cs"/>
              </a:rPr>
              <a:t>&gt; (Accessed April 02, 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a:t>
            </a:fld>
            <a:endParaRPr lang="en-US"/>
          </a:p>
        </p:txBody>
      </p:sp>
    </p:spTree>
    <p:extLst>
      <p:ext uri="{BB962C8B-B14F-4D97-AF65-F5344CB8AC3E}">
        <p14:creationId xmlns:p14="http://schemas.microsoft.com/office/powerpoint/2010/main" val="3479160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http://www.atl.semtechsolutions.com/node/18/membrane-filtration-technology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a:t>
            </a:fld>
            <a:endParaRPr lang="en-US"/>
          </a:p>
        </p:txBody>
      </p:sp>
    </p:spTree>
    <p:extLst>
      <p:ext uri="{BB962C8B-B14F-4D97-AF65-F5344CB8AC3E}">
        <p14:creationId xmlns:p14="http://schemas.microsoft.com/office/powerpoint/2010/main" val="811071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https://www.evoqua.com/en/brands/Memcor/Pages/memcor-xs.aspx</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13</a:t>
            </a:fld>
            <a:endParaRPr lang="en-US"/>
          </a:p>
        </p:txBody>
      </p:sp>
    </p:spTree>
    <p:extLst>
      <p:ext uri="{BB962C8B-B14F-4D97-AF65-F5344CB8AC3E}">
        <p14:creationId xmlns:p14="http://schemas.microsoft.com/office/powerpoint/2010/main" val="1902536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Backwash velocities are generally much higher than filtration velocities.  The correct value is more of a black art than a science because it depends on how the particles adhere to each other and to the membrane as well as whether some fraction penetrates into the pores and how tortuous those pores are.  It is generally impossible to remove particles that have entered the pore structure, but it is possible to move them sometimes and make them pack into a tighter, less porous, structure.  Generally a high enough velocity to displace the cake in a single pulse is desirable.  If not enough energy is used, the cake can crack but still remain attached to the membrane.  The backwash preferentially flows through the cracks, leaving much of the cake behind.  Another consideration is the total volume of backwash.  It must be sufficient to move the particles far enough away from the membrane that they settle out and are not re-entrained when forward flow resumes. Mark Hurwitz</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extLst>
      <p:ext uri="{BB962C8B-B14F-4D97-AF65-F5344CB8AC3E}">
        <p14:creationId xmlns:p14="http://schemas.microsoft.com/office/powerpoint/2010/main" val="2073654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Flocculation/Sedimentation $2,607,785</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2017 down to 6 </a:t>
            </a:r>
            <a:r>
              <a:rPr lang="en-US" sz="1200" b="0" i="0" kern="1200" dirty="0" err="1" smtClean="0">
                <a:solidFill>
                  <a:schemeClr val="tx1"/>
                </a:solidFill>
                <a:effectLst/>
                <a:latin typeface="Arial" pitchFamily="34" charset="0"/>
                <a:ea typeface="+mn-ea"/>
                <a:cs typeface="+mn-cs"/>
              </a:rPr>
              <a:t>mgd</a:t>
            </a:r>
            <a:endParaRPr lang="en-US" dirty="0" smtClean="0"/>
          </a:p>
          <a:p>
            <a:r>
              <a:rPr lang="en-US" dirty="0" smtClean="0">
                <a:hlinkClick r:id="rId4"/>
              </a:rPr>
              <a:t>http://www.tdtnews.com/news/article_679b5530-a629-11e7-8d69-0ff68a1a883c.html</a:t>
            </a:r>
            <a:endParaRPr lang="en-US" dirty="0" smtClean="0"/>
          </a:p>
          <a:p>
            <a:endParaRPr lang="en-US" dirty="0" smtClean="0"/>
          </a:p>
          <a:p>
            <a:r>
              <a:rPr lang="en-US" dirty="0" smtClean="0"/>
              <a:t>See </a:t>
            </a:r>
            <a:r>
              <a:rPr lang="en-US" dirty="0" smtClean="0">
                <a:hlinkClick r:id="rId5"/>
              </a:rPr>
              <a:t>https://moralescompany.com/completed-projects/water-treatment-plants</a:t>
            </a:r>
            <a:r>
              <a:rPr lang="en-US" dirty="0" smtClean="0"/>
              <a:t> for lots of photos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47174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See </a:t>
            </a:r>
            <a:r>
              <a:rPr lang="en-US" dirty="0" smtClean="0">
                <a:hlinkClick r:id="rId3"/>
              </a:rPr>
              <a:t>https://moralescompany.com/completed-projects/water-treatment-plants</a:t>
            </a:r>
            <a:r>
              <a:rPr lang="en-US" dirty="0" smtClean="0"/>
              <a:t> for lots of photos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extLst>
      <p:ext uri="{BB962C8B-B14F-4D97-AF65-F5344CB8AC3E}">
        <p14:creationId xmlns:p14="http://schemas.microsoft.com/office/powerpoint/2010/main" val="2124129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accessengineeringlibrary.com/browse/water-and-wastewater-engineering-design-principles-and-practic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meurerresearch.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458200" cy="685800"/>
          </a:xfrm>
        </p:spPr>
        <p:txBody>
          <a:bodyPr/>
          <a:lstStyle/>
          <a:p>
            <a:r>
              <a:rPr lang="en-US" dirty="0" smtClean="0"/>
              <a:t>Membrane Filtration</a:t>
            </a:r>
            <a:endParaRPr lang="en-US" dirty="0"/>
          </a:p>
        </p:txBody>
      </p:sp>
      <p:pic>
        <p:nvPicPr>
          <p:cNvPr id="4098" name="Picture 2" descr="Membrane Filtration Plant - Temple, Tex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06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3769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through membranes</a:t>
            </a:r>
          </a:p>
        </p:txBody>
      </p:sp>
      <p:sp>
        <p:nvSpPr>
          <p:cNvPr id="3" name="Content Placeholder 2"/>
          <p:cNvSpPr>
            <a:spLocks noGrp="1"/>
          </p:cNvSpPr>
          <p:nvPr>
            <p:ph idx="1"/>
          </p:nvPr>
        </p:nvSpPr>
        <p:spPr/>
        <p:txBody>
          <a:bodyPr/>
          <a:lstStyle/>
          <a:p>
            <a:r>
              <a:rPr lang="en-US" dirty="0" smtClean="0"/>
              <a:t>Given that the pore diameter and length are poorly defined, a resistance coefficient is used</a:t>
            </a:r>
          </a:p>
          <a:p>
            <a:endParaRPr lang="en-US" dirty="0"/>
          </a:p>
          <a:p>
            <a:r>
              <a:rPr lang="en-US" dirty="0" smtClean="0"/>
              <a:t>From </a:t>
            </a:r>
            <a:r>
              <a:rPr lang="en-US" dirty="0"/>
              <a:t>Hagen </a:t>
            </a:r>
            <a:r>
              <a:rPr lang="en-US" dirty="0" err="1" smtClean="0"/>
              <a:t>Poiseuille</a:t>
            </a:r>
            <a:endParaRPr lang="en-US" dirty="0" smtClean="0"/>
          </a:p>
          <a:p>
            <a:endParaRPr lang="en-US" dirty="0" smtClean="0"/>
          </a:p>
          <a:p>
            <a:endParaRPr lang="en-US" dirty="0"/>
          </a:p>
          <a:p>
            <a:r>
              <a:rPr lang="en-US" dirty="0" smtClean="0"/>
              <a:t>Comparing the two equations we see that</a:t>
            </a:r>
            <a:endParaRPr lang="en-US"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26794" y="3620463"/>
            <a:ext cx="1999467" cy="702704"/>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134500" y="4458606"/>
            <a:ext cx="4074285" cy="702704"/>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000968" y="2871251"/>
            <a:ext cx="1266971" cy="667656"/>
          </a:xfrm>
          <a:prstGeom prst="rect">
            <a:avLst/>
          </a:prstGeom>
        </p:spPr>
      </p:pic>
      <p:pic>
        <p:nvPicPr>
          <p:cNvPr id="16" name="Picture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279863" y="6056858"/>
            <a:ext cx="1442210" cy="595809"/>
          </a:xfrm>
          <a:prstGeom prst="rect">
            <a:avLst/>
          </a:prstGeom>
        </p:spPr>
      </p:pic>
    </p:spTree>
    <p:extLst>
      <p:ext uri="{BB962C8B-B14F-4D97-AF65-F5344CB8AC3E}">
        <p14:creationId xmlns:p14="http://schemas.microsoft.com/office/powerpoint/2010/main" val="383158782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990734" cy="1143000"/>
          </a:xfrm>
        </p:spPr>
        <p:txBody>
          <a:bodyPr/>
          <a:lstStyle/>
          <a:p>
            <a:r>
              <a:rPr lang="en-US" dirty="0" smtClean="0"/>
              <a:t>Head loss through membranes</a:t>
            </a:r>
            <a:endParaRPr lang="en-US" dirty="0"/>
          </a:p>
        </p:txBody>
      </p:sp>
      <p:sp>
        <p:nvSpPr>
          <p:cNvPr id="3" name="Content Placeholder 2"/>
          <p:cNvSpPr>
            <a:spLocks noGrp="1"/>
          </p:cNvSpPr>
          <p:nvPr>
            <p:ph idx="1"/>
          </p:nvPr>
        </p:nvSpPr>
        <p:spPr/>
        <p:txBody>
          <a:bodyPr/>
          <a:lstStyle/>
          <a:p>
            <a:r>
              <a:rPr lang="en-US" dirty="0" smtClean="0"/>
              <a:t>100 nm pore diameter</a:t>
            </a:r>
          </a:p>
          <a:p>
            <a:r>
              <a:rPr lang="en-US" dirty="0" smtClean="0"/>
              <a:t>Porosity of 0.15 (I can’t find any data!)</a:t>
            </a:r>
          </a:p>
          <a:p>
            <a:r>
              <a:rPr lang="en-US" dirty="0" smtClean="0"/>
              <a:t>Pore length of 1000 x diameter (0.1 mm)</a:t>
            </a:r>
          </a:p>
          <a:p>
            <a:r>
              <a:rPr lang="en-US" dirty="0" smtClean="0"/>
              <a:t>Approach velocity of 8 </a:t>
            </a:r>
            <a:r>
              <a:rPr lang="en-US" dirty="0" smtClean="0">
                <a:latin typeface="Symbol" panose="05050102010706020507" pitchFamily="18" charset="2"/>
              </a:rPr>
              <a:t>m</a:t>
            </a:r>
            <a:r>
              <a:rPr lang="en-US" dirty="0" smtClean="0"/>
              <a:t>m/s</a:t>
            </a:r>
          </a:p>
          <a:p>
            <a:r>
              <a:rPr lang="en-US" dirty="0" smtClean="0"/>
              <a:t>Temperature of 15 C</a:t>
            </a:r>
          </a:p>
          <a:p>
            <a:r>
              <a:rPr lang="en-US" dirty="0" smtClean="0"/>
              <a:t>Gives a head loss of 2 m (at the low end of typical clean head loss)</a:t>
            </a:r>
          </a:p>
          <a:p>
            <a:endParaRPr lang="en-US" dirty="0" smtClean="0"/>
          </a:p>
          <a:p>
            <a:pPr marL="0" indent="0">
              <a:buNone/>
            </a:pPr>
            <a:endParaRPr lang="en-US" dirty="0" smtClean="0"/>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633381" y="513548"/>
            <a:ext cx="2053419" cy="573104"/>
          </a:xfrm>
          <a:prstGeom prst="rect">
            <a:avLst/>
          </a:prstGeom>
        </p:spPr>
      </p:pic>
    </p:spTree>
    <p:extLst>
      <p:ext uri="{BB962C8B-B14F-4D97-AF65-F5344CB8AC3E}">
        <p14:creationId xmlns:p14="http://schemas.microsoft.com/office/powerpoint/2010/main" val="133604567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Membranes vs Slow Sand?</a:t>
            </a:r>
            <a:endParaRPr lang="en-US" dirty="0"/>
          </a:p>
        </p:txBody>
      </p:sp>
      <p:sp>
        <p:nvSpPr>
          <p:cNvPr id="3" name="Content Placeholder 2"/>
          <p:cNvSpPr>
            <a:spLocks noGrp="1"/>
          </p:cNvSpPr>
          <p:nvPr>
            <p:ph idx="1"/>
          </p:nvPr>
        </p:nvSpPr>
        <p:spPr/>
        <p:txBody>
          <a:bodyPr/>
          <a:lstStyle/>
          <a:p>
            <a:r>
              <a:rPr lang="en-US" dirty="0" smtClean="0"/>
              <a:t>Approach velocity for membranes is </a:t>
            </a:r>
            <a:r>
              <a:rPr lang="en-US" dirty="0"/>
              <a:t>8 – 50 </a:t>
            </a:r>
            <a:r>
              <a:rPr lang="en-US" dirty="0">
                <a:latin typeface="Symbol" panose="05050102010706020507" pitchFamily="18" charset="2"/>
              </a:rPr>
              <a:t>m</a:t>
            </a:r>
            <a:r>
              <a:rPr lang="en-US" dirty="0"/>
              <a:t>m/s</a:t>
            </a:r>
          </a:p>
          <a:p>
            <a:r>
              <a:rPr lang="en-US" dirty="0" smtClean="0"/>
              <a:t> Approach velocity for SSF is 12 cm/</a:t>
            </a:r>
            <a:r>
              <a:rPr lang="en-US" dirty="0" err="1" smtClean="0"/>
              <a:t>hr</a:t>
            </a:r>
            <a:r>
              <a:rPr lang="en-US" dirty="0" smtClean="0"/>
              <a:t> = 33 </a:t>
            </a:r>
            <a:r>
              <a:rPr lang="en-US" dirty="0">
                <a:latin typeface="Symbol" panose="05050102010706020507" pitchFamily="18" charset="2"/>
              </a:rPr>
              <a:t>m</a:t>
            </a:r>
            <a:r>
              <a:rPr lang="en-US" dirty="0"/>
              <a:t>m/s</a:t>
            </a:r>
          </a:p>
          <a:p>
            <a:r>
              <a:rPr lang="en-US" dirty="0" smtClean="0"/>
              <a:t>Both slow sand and membranes form a filter cake on top of the filter.</a:t>
            </a:r>
          </a:p>
          <a:p>
            <a:r>
              <a:rPr lang="en-US" dirty="0" smtClean="0"/>
              <a:t>Both slow sand and membranes can operate without any coagulant</a:t>
            </a:r>
          </a:p>
          <a:p>
            <a:r>
              <a:rPr lang="en-US" dirty="0" smtClean="0"/>
              <a:t>You can’t backwash SSF and you can’t wrap a SSF into a cartridge!</a:t>
            </a:r>
          </a:p>
        </p:txBody>
      </p:sp>
    </p:spTree>
    <p:extLst>
      <p:ext uri="{BB962C8B-B14F-4D97-AF65-F5344CB8AC3E}">
        <p14:creationId xmlns:p14="http://schemas.microsoft.com/office/powerpoint/2010/main" val="5363152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product:</a:t>
            </a:r>
            <a:br>
              <a:rPr lang="en-US" dirty="0" smtClean="0"/>
            </a:br>
            <a:r>
              <a:rPr lang="en-US" sz="3200" dirty="0"/>
              <a:t>MEMCOR XS submerged membrane </a:t>
            </a:r>
            <a:r>
              <a:rPr lang="en-US" sz="3200" dirty="0" smtClean="0"/>
              <a:t>system</a:t>
            </a:r>
            <a:endParaRPr lang="en-US" dirty="0"/>
          </a:p>
        </p:txBody>
      </p:sp>
      <p:sp>
        <p:nvSpPr>
          <p:cNvPr id="3" name="Content Placeholder 2"/>
          <p:cNvSpPr>
            <a:spLocks noGrp="1"/>
          </p:cNvSpPr>
          <p:nvPr>
            <p:ph idx="1"/>
          </p:nvPr>
        </p:nvSpPr>
        <p:spPr/>
        <p:txBody>
          <a:bodyPr/>
          <a:lstStyle/>
          <a:p>
            <a:r>
              <a:rPr lang="en-US" dirty="0" smtClean="0"/>
              <a:t>Treated </a:t>
            </a:r>
            <a:r>
              <a:rPr lang="en-US" dirty="0"/>
              <a:t>capacity from </a:t>
            </a:r>
            <a:r>
              <a:rPr lang="en-US" dirty="0" smtClean="0"/>
              <a:t>7.5 – 25 L/s</a:t>
            </a:r>
            <a:endParaRPr lang="en-US" dirty="0"/>
          </a:p>
          <a:p>
            <a:r>
              <a:rPr lang="en-US" dirty="0"/>
              <a:t>Compact footprint: </a:t>
            </a:r>
            <a:r>
              <a:rPr lang="en-US" dirty="0" smtClean="0"/>
              <a:t>2.4 m x 4.4 m</a:t>
            </a:r>
            <a:endParaRPr lang="en-US" dirty="0"/>
          </a:p>
          <a:p>
            <a:r>
              <a:rPr lang="en-US" dirty="0" smtClean="0"/>
              <a:t>Net velocity: 0.7 – 2.4 mm/s</a:t>
            </a:r>
          </a:p>
          <a:p>
            <a:r>
              <a:rPr lang="en-US" dirty="0" smtClean="0"/>
              <a:t>This is the area required for the submerged membranes and thus </a:t>
            </a:r>
            <a:br>
              <a:rPr lang="en-US" dirty="0" smtClean="0"/>
            </a:br>
            <a:r>
              <a:rPr lang="en-US" dirty="0" smtClean="0"/>
              <a:t>can be compared to </a:t>
            </a:r>
            <a:br>
              <a:rPr lang="en-US" dirty="0" smtClean="0"/>
            </a:br>
            <a:r>
              <a:rPr lang="en-US" dirty="0" smtClean="0"/>
              <a:t>the granular filtration </a:t>
            </a:r>
            <a:br>
              <a:rPr lang="en-US" dirty="0" smtClean="0"/>
            </a:br>
            <a:r>
              <a:rPr lang="en-US" dirty="0" smtClean="0"/>
              <a:t>area</a:t>
            </a:r>
          </a:p>
          <a:p>
            <a:r>
              <a:rPr lang="en-US" dirty="0" smtClean="0"/>
              <a:t>Requires more space</a:t>
            </a:r>
            <a:r>
              <a:rPr lang="en-US" dirty="0"/>
              <a:t/>
            </a:r>
            <a:br>
              <a:rPr lang="en-US" dirty="0"/>
            </a:br>
            <a:r>
              <a:rPr lang="en-US" dirty="0" smtClean="0"/>
              <a:t>than </a:t>
            </a:r>
            <a:r>
              <a:rPr lang="en-US" dirty="0" err="1" smtClean="0"/>
              <a:t>StaRS</a:t>
            </a:r>
            <a:r>
              <a:rPr lang="en-US" dirty="0" smtClean="0"/>
              <a:t> filters</a:t>
            </a:r>
          </a:p>
        </p:txBody>
      </p:sp>
      <p:pic>
        <p:nvPicPr>
          <p:cNvPr id="3074" name="Picture 2" descr="memcor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820" y="4024993"/>
            <a:ext cx="4266180" cy="284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6661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Floc/floc blanket/</a:t>
            </a:r>
            <a:r>
              <a:rPr lang="en-US" dirty="0" err="1" smtClean="0"/>
              <a:t>sed</a:t>
            </a:r>
            <a:r>
              <a:rPr lang="en-US" dirty="0" smtClean="0"/>
              <a:t> before membranes?</a:t>
            </a:r>
            <a:endParaRPr lang="en-US" dirty="0"/>
          </a:p>
        </p:txBody>
      </p:sp>
      <p:sp>
        <p:nvSpPr>
          <p:cNvPr id="3" name="Content Placeholder 2"/>
          <p:cNvSpPr>
            <a:spLocks noGrp="1"/>
          </p:cNvSpPr>
          <p:nvPr>
            <p:ph idx="1"/>
          </p:nvPr>
        </p:nvSpPr>
        <p:spPr/>
        <p:txBody>
          <a:bodyPr/>
          <a:lstStyle/>
          <a:p>
            <a:r>
              <a:rPr lang="en-US" dirty="0" smtClean="0"/>
              <a:t>“If the raw water turbidity and/or NOM concentration is high, pretreatment will include coagulation, flocculation, and sedimentation.”</a:t>
            </a:r>
          </a:p>
          <a:p>
            <a:r>
              <a:rPr lang="en-US" dirty="0" smtClean="0"/>
              <a:t>No indication of what “high” means</a:t>
            </a:r>
          </a:p>
          <a:p>
            <a:r>
              <a:rPr lang="en-US" dirty="0" smtClean="0"/>
              <a:t>Pilot testing recommended</a:t>
            </a:r>
          </a:p>
          <a:p>
            <a:r>
              <a:rPr lang="en-US" dirty="0" smtClean="0"/>
              <a:t>Note that the water industry doesn’t know how to design pilot tests for floc/</a:t>
            </a:r>
            <a:r>
              <a:rPr lang="en-US" dirty="0" err="1" smtClean="0"/>
              <a:t>sed</a:t>
            </a:r>
            <a:r>
              <a:rPr lang="en-US" dirty="0" smtClean="0"/>
              <a:t> systems that perform as well as full scale</a:t>
            </a:r>
            <a:endParaRPr lang="en-US" dirty="0"/>
          </a:p>
        </p:txBody>
      </p:sp>
      <p:sp>
        <p:nvSpPr>
          <p:cNvPr id="4" name="Rectangle 3"/>
          <p:cNvSpPr/>
          <p:nvPr/>
        </p:nvSpPr>
        <p:spPr>
          <a:xfrm>
            <a:off x="4339526" y="6169241"/>
            <a:ext cx="4678551" cy="707886"/>
          </a:xfrm>
          <a:prstGeom prst="rect">
            <a:avLst/>
          </a:prstGeom>
        </p:spPr>
        <p:txBody>
          <a:bodyPr wrap="square">
            <a:spAutoFit/>
          </a:bodyPr>
          <a:lstStyle/>
          <a:p>
            <a:r>
              <a:rPr lang="en-US" sz="2000" b="0" u="sng" dirty="0">
                <a:solidFill>
                  <a:srgbClr val="1155CC"/>
                </a:solidFill>
                <a:latin typeface="Calibri" panose="020F0502020204030204" pitchFamily="34" charset="0"/>
                <a:hlinkClick r:id="rId2"/>
              </a:rPr>
              <a:t>Water and Wastewater Engineering: Design Principles and Practice</a:t>
            </a:r>
            <a:r>
              <a:rPr lang="en-US" sz="2000" b="0" dirty="0">
                <a:solidFill>
                  <a:srgbClr val="000000"/>
                </a:solidFill>
                <a:latin typeface="Calibri" panose="020F0502020204030204" pitchFamily="34" charset="0"/>
              </a:rPr>
              <a:t>. Mackenzie Davis</a:t>
            </a:r>
            <a:endParaRPr lang="en-US" sz="2000" dirty="0"/>
          </a:p>
        </p:txBody>
      </p:sp>
    </p:spTree>
    <p:extLst>
      <p:ext uri="{BB962C8B-B14F-4D97-AF65-F5344CB8AC3E}">
        <p14:creationId xmlns:p14="http://schemas.microsoft.com/office/powerpoint/2010/main" val="17820966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fouling</a:t>
            </a:r>
            <a:endParaRPr lang="en-US" dirty="0"/>
          </a:p>
        </p:txBody>
      </p:sp>
      <p:sp>
        <p:nvSpPr>
          <p:cNvPr id="3" name="Content Placeholder 2"/>
          <p:cNvSpPr>
            <a:spLocks noGrp="1"/>
          </p:cNvSpPr>
          <p:nvPr>
            <p:ph idx="1"/>
          </p:nvPr>
        </p:nvSpPr>
        <p:spPr/>
        <p:txBody>
          <a:bodyPr/>
          <a:lstStyle/>
          <a:p>
            <a:r>
              <a:rPr lang="en-US" dirty="0" smtClean="0"/>
              <a:t>Reduction in flow due to accumulation of particles and adsorbed species</a:t>
            </a:r>
          </a:p>
          <a:p>
            <a:r>
              <a:rPr lang="en-US" dirty="0" smtClean="0"/>
              <a:t>Can be reduced with  chemical treatment</a:t>
            </a:r>
            <a:endParaRPr lang="en-US" dirty="0"/>
          </a:p>
        </p:txBody>
      </p:sp>
    </p:spTree>
    <p:extLst>
      <p:ext uri="{BB962C8B-B14F-4D97-AF65-F5344CB8AC3E}">
        <p14:creationId xmlns:p14="http://schemas.microsoft.com/office/powerpoint/2010/main" val="13212014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cleaning</a:t>
            </a:r>
            <a:endParaRPr lang="en-US" dirty="0"/>
          </a:p>
        </p:txBody>
      </p:sp>
      <p:sp>
        <p:nvSpPr>
          <p:cNvPr id="3" name="Content Placeholder 2"/>
          <p:cNvSpPr>
            <a:spLocks noGrp="1"/>
          </p:cNvSpPr>
          <p:nvPr>
            <p:ph idx="1"/>
          </p:nvPr>
        </p:nvSpPr>
        <p:spPr/>
        <p:txBody>
          <a:bodyPr/>
          <a:lstStyle/>
          <a:p>
            <a:r>
              <a:rPr lang="en-US" dirty="0"/>
              <a:t>Backwash velocities are generally much higher than filtration velocities.  </a:t>
            </a:r>
            <a:endParaRPr lang="en-US" dirty="0" smtClean="0"/>
          </a:p>
          <a:p>
            <a:r>
              <a:rPr lang="en-US" dirty="0" smtClean="0"/>
              <a:t>Generally </a:t>
            </a:r>
            <a:r>
              <a:rPr lang="en-US" dirty="0"/>
              <a:t>a high enough velocity to displace the cake in a single pulse is desirable.  </a:t>
            </a:r>
            <a:endParaRPr lang="en-US" dirty="0" smtClean="0"/>
          </a:p>
          <a:p>
            <a:r>
              <a:rPr lang="en-US" dirty="0" smtClean="0"/>
              <a:t>Total </a:t>
            </a:r>
            <a:r>
              <a:rPr lang="en-US" dirty="0"/>
              <a:t>volume of </a:t>
            </a:r>
            <a:r>
              <a:rPr lang="en-US" dirty="0" smtClean="0"/>
              <a:t>backwash must </a:t>
            </a:r>
            <a:r>
              <a:rPr lang="en-US" dirty="0"/>
              <a:t>be sufficient to move the particles far enough away from the membrane that they </a:t>
            </a:r>
            <a:r>
              <a:rPr lang="en-US" dirty="0" smtClean="0"/>
              <a:t>are </a:t>
            </a:r>
            <a:r>
              <a:rPr lang="en-US" dirty="0"/>
              <a:t>not re-entrained when forward flow </a:t>
            </a:r>
            <a:r>
              <a:rPr lang="en-US" dirty="0" smtClean="0"/>
              <a:t>resumes</a:t>
            </a:r>
          </a:p>
          <a:p>
            <a:r>
              <a:rPr lang="en-US" dirty="0" smtClean="0"/>
              <a:t>Chemicals are added to remove molecules that have entered the pores</a:t>
            </a:r>
            <a:endParaRPr lang="en-US" dirty="0"/>
          </a:p>
        </p:txBody>
      </p:sp>
    </p:spTree>
    <p:extLst>
      <p:ext uri="{BB962C8B-B14F-4D97-AF65-F5344CB8AC3E}">
        <p14:creationId xmlns:p14="http://schemas.microsoft.com/office/powerpoint/2010/main" val="25086380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Story: Temple Texas</a:t>
            </a:r>
            <a:endParaRPr lang="en-US" dirty="0"/>
          </a:p>
        </p:txBody>
      </p:sp>
      <p:sp>
        <p:nvSpPr>
          <p:cNvPr id="3" name="Content Placeholder 2"/>
          <p:cNvSpPr>
            <a:spLocks noGrp="1"/>
          </p:cNvSpPr>
          <p:nvPr>
            <p:ph idx="1"/>
          </p:nvPr>
        </p:nvSpPr>
        <p:spPr/>
        <p:txBody>
          <a:bodyPr/>
          <a:lstStyle/>
          <a:p>
            <a:pPr marL="342900" lvl="1" indent="-342900"/>
            <a:r>
              <a:rPr lang="en-US" kern="1200" dirty="0">
                <a:latin typeface="Arial" pitchFamily="34" charset="0"/>
              </a:rPr>
              <a:t>Expect to treat 15 </a:t>
            </a:r>
            <a:r>
              <a:rPr lang="en-US" kern="1200" dirty="0" smtClean="0">
                <a:latin typeface="Arial" pitchFamily="34" charset="0"/>
              </a:rPr>
              <a:t>MGD</a:t>
            </a:r>
            <a:r>
              <a:rPr lang="en-US" dirty="0" smtClean="0"/>
              <a:t> (2004)</a:t>
            </a:r>
          </a:p>
          <a:p>
            <a:pPr lvl="1"/>
            <a:r>
              <a:rPr lang="en-US" dirty="0" smtClean="0"/>
              <a:t>Membranes from Pall Corporation</a:t>
            </a:r>
          </a:p>
          <a:p>
            <a:pPr lvl="1"/>
            <a:r>
              <a:rPr lang="en-US" kern="1200" dirty="0">
                <a:latin typeface="Arial" pitchFamily="34" charset="0"/>
              </a:rPr>
              <a:t>No pretreatment</a:t>
            </a:r>
          </a:p>
          <a:p>
            <a:pPr lvl="1"/>
            <a:r>
              <a:rPr lang="en-US" kern="1200" dirty="0">
                <a:latin typeface="Arial" pitchFamily="34" charset="0"/>
              </a:rPr>
              <a:t>$</a:t>
            </a:r>
            <a:r>
              <a:rPr lang="en-US" kern="1200" dirty="0" smtClean="0">
                <a:latin typeface="Arial" pitchFamily="34" charset="0"/>
              </a:rPr>
              <a:t>14,800,000</a:t>
            </a:r>
          </a:p>
          <a:p>
            <a:r>
              <a:rPr lang="en-US" dirty="0" smtClean="0"/>
              <a:t>Reduced flow after 1</a:t>
            </a:r>
            <a:r>
              <a:rPr lang="en-US" baseline="30000" dirty="0" smtClean="0"/>
              <a:t>st</a:t>
            </a:r>
            <a:r>
              <a:rPr lang="en-US" dirty="0" smtClean="0"/>
              <a:t> year 11.6 MGD</a:t>
            </a:r>
          </a:p>
          <a:p>
            <a:r>
              <a:rPr lang="en-US" dirty="0" smtClean="0"/>
              <a:t>2008 upgrade</a:t>
            </a:r>
          </a:p>
          <a:p>
            <a:pPr lvl="1"/>
            <a:r>
              <a:rPr lang="en-US" dirty="0" smtClean="0"/>
              <a:t>New chemical clean in </a:t>
            </a:r>
            <a:r>
              <a:rPr lang="en-US" dirty="0"/>
              <a:t>place system $590,524 </a:t>
            </a:r>
            <a:endParaRPr lang="en-US" dirty="0" smtClean="0"/>
          </a:p>
          <a:p>
            <a:pPr lvl="1"/>
            <a:r>
              <a:rPr lang="en-US" dirty="0"/>
              <a:t>Flocculation/Sedimentation $</a:t>
            </a:r>
            <a:r>
              <a:rPr lang="en-US" dirty="0" smtClean="0"/>
              <a:t>2,607,785</a:t>
            </a:r>
          </a:p>
          <a:p>
            <a:pPr lvl="1"/>
            <a:r>
              <a:rPr lang="en-US" dirty="0" smtClean="0"/>
              <a:t>Total cost – $35,263 per L/s of capacity</a:t>
            </a:r>
          </a:p>
          <a:p>
            <a:r>
              <a:rPr lang="en-US" dirty="0" smtClean="0"/>
              <a:t>2017 capacity reduced to 6 </a:t>
            </a:r>
            <a:r>
              <a:rPr lang="en-US" dirty="0" err="1" smtClean="0"/>
              <a:t>mgd</a:t>
            </a:r>
            <a:endParaRPr lang="en-US" dirty="0"/>
          </a:p>
        </p:txBody>
      </p:sp>
      <p:pic>
        <p:nvPicPr>
          <p:cNvPr id="4" name="Picture 2" descr="Membrane Filtration Plant - Temple, Tex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0210" y="1600200"/>
            <a:ext cx="2723790" cy="181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7590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5738" y="-133350"/>
            <a:ext cx="9515475" cy="7124700"/>
          </a:xfrm>
          <a:prstGeom prst="rect">
            <a:avLst/>
          </a:prstGeom>
        </p:spPr>
      </p:pic>
    </p:spTree>
    <p:extLst>
      <p:ext uri="{BB962C8B-B14F-4D97-AF65-F5344CB8AC3E}">
        <p14:creationId xmlns:p14="http://schemas.microsoft.com/office/powerpoint/2010/main" val="20459468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missing</a:t>
            </a:r>
            <a:endParaRPr lang="en-US" dirty="0"/>
          </a:p>
        </p:txBody>
      </p:sp>
      <p:sp>
        <p:nvSpPr>
          <p:cNvPr id="3" name="Content Placeholder 2"/>
          <p:cNvSpPr>
            <a:spLocks noGrp="1"/>
          </p:cNvSpPr>
          <p:nvPr>
            <p:ph idx="1"/>
          </p:nvPr>
        </p:nvSpPr>
        <p:spPr/>
        <p:txBody>
          <a:bodyPr/>
          <a:lstStyle/>
          <a:p>
            <a:r>
              <a:rPr lang="en-US" dirty="0" smtClean="0"/>
              <a:t>What solids concentration can membrane filters handle?</a:t>
            </a:r>
          </a:p>
          <a:p>
            <a:r>
              <a:rPr lang="en-US" dirty="0" smtClean="0"/>
              <a:t>How do coagulant nanoparticles interact with membrane filters?</a:t>
            </a:r>
          </a:p>
          <a:p>
            <a:r>
              <a:rPr lang="en-US" dirty="0" smtClean="0"/>
              <a:t>What is the mechanism responsible for head loss build up?</a:t>
            </a:r>
          </a:p>
          <a:p>
            <a:r>
              <a:rPr lang="en-US" dirty="0" smtClean="0"/>
              <a:t>How do membranes handle dissolved organic matter?</a:t>
            </a:r>
          </a:p>
          <a:p>
            <a:endParaRPr lang="en-US" dirty="0"/>
          </a:p>
        </p:txBody>
      </p:sp>
    </p:spTree>
    <p:extLst>
      <p:ext uri="{BB962C8B-B14F-4D97-AF65-F5344CB8AC3E}">
        <p14:creationId xmlns:p14="http://schemas.microsoft.com/office/powerpoint/2010/main" val="41447918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Units in </a:t>
            </a:r>
            <a:r>
              <a:rPr lang="en-US" dirty="0" err="1" smtClean="0"/>
              <a:t>Env</a:t>
            </a:r>
            <a:r>
              <a:rPr lang="en-US" dirty="0" smtClean="0"/>
              <a:t>. Eng.</a:t>
            </a:r>
            <a:endParaRPr lang="en-US" dirty="0"/>
          </a:p>
        </p:txBody>
      </p:sp>
      <p:sp>
        <p:nvSpPr>
          <p:cNvPr id="3" name="Content Placeholder 2"/>
          <p:cNvSpPr>
            <a:spLocks noGrp="1"/>
          </p:cNvSpPr>
          <p:nvPr>
            <p:ph idx="1"/>
          </p:nvPr>
        </p:nvSpPr>
        <p:spPr/>
        <p:txBody>
          <a:bodyPr/>
          <a:lstStyle/>
          <a:p>
            <a:r>
              <a:rPr lang="en-US" dirty="0" smtClean="0"/>
              <a:t>Surface loading rates</a:t>
            </a:r>
          </a:p>
          <a:p>
            <a:r>
              <a:rPr lang="en-US" dirty="0" smtClean="0"/>
              <a:t>Flux</a:t>
            </a:r>
          </a:p>
          <a:p>
            <a:r>
              <a:rPr lang="en-US" dirty="0" err="1" smtClean="0"/>
              <a:t>gpm</a:t>
            </a:r>
            <a:r>
              <a:rPr lang="en-US" dirty="0" smtClean="0"/>
              <a:t>/ft2</a:t>
            </a:r>
          </a:p>
          <a:p>
            <a:r>
              <a:rPr lang="en-US" dirty="0" err="1" smtClean="0"/>
              <a:t>Lph</a:t>
            </a:r>
            <a:r>
              <a:rPr lang="en-US" dirty="0" smtClean="0"/>
              <a:t>/m2</a:t>
            </a:r>
            <a:endParaRPr lang="en-US" dirty="0"/>
          </a:p>
          <a:p>
            <a:r>
              <a:rPr lang="en-US" dirty="0" smtClean="0"/>
              <a:t>A modest proposal. </a:t>
            </a:r>
          </a:p>
          <a:p>
            <a:pPr lvl="1"/>
            <a:r>
              <a:rPr lang="en-US" dirty="0" smtClean="0"/>
              <a:t>Let’s consistently use the simplest SI units so that we can compare across processes and bring physical insight</a:t>
            </a:r>
          </a:p>
          <a:p>
            <a:pPr lvl="1"/>
            <a:r>
              <a:rPr lang="en-US" dirty="0" smtClean="0"/>
              <a:t>The standard unit of time is seconds.</a:t>
            </a:r>
          </a:p>
          <a:p>
            <a:endParaRPr lang="en-US" dirty="0" smtClean="0"/>
          </a:p>
        </p:txBody>
      </p:sp>
    </p:spTree>
    <p:extLst>
      <p:ext uri="{BB962C8B-B14F-4D97-AF65-F5344CB8AC3E}">
        <p14:creationId xmlns:p14="http://schemas.microsoft.com/office/powerpoint/2010/main" val="41497923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would you compare granular filtration vs membranes?</a:t>
            </a:r>
            <a:endParaRPr lang="en-US" dirty="0"/>
          </a:p>
        </p:txBody>
      </p:sp>
      <p:sp>
        <p:nvSpPr>
          <p:cNvPr id="3" name="Content Placeholder 2"/>
          <p:cNvSpPr>
            <a:spLocks noGrp="1"/>
          </p:cNvSpPr>
          <p:nvPr>
            <p:ph idx="1"/>
          </p:nvPr>
        </p:nvSpPr>
        <p:spPr/>
        <p:txBody>
          <a:bodyPr/>
          <a:lstStyle/>
          <a:p>
            <a:r>
              <a:rPr lang="en-US" dirty="0" smtClean="0"/>
              <a:t>Concentration of waste stream (and hence fraction of water that must be wasted)</a:t>
            </a:r>
          </a:p>
          <a:p>
            <a:r>
              <a:rPr lang="en-US" dirty="0" smtClean="0"/>
              <a:t>Net velocity (and hence area required)</a:t>
            </a:r>
          </a:p>
          <a:p>
            <a:r>
              <a:rPr lang="en-US" dirty="0" smtClean="0"/>
              <a:t>Useful life (membranes have short lives)</a:t>
            </a:r>
          </a:p>
          <a:p>
            <a:r>
              <a:rPr lang="en-US" dirty="0" smtClean="0"/>
              <a:t>Chemical requirements (membranes require chemical washes) and safe disposal </a:t>
            </a:r>
          </a:p>
          <a:p>
            <a:r>
              <a:rPr lang="en-US" dirty="0" smtClean="0"/>
              <a:t>Capital costs</a:t>
            </a:r>
          </a:p>
          <a:p>
            <a:r>
              <a:rPr lang="en-US" dirty="0" smtClean="0"/>
              <a:t>Membranes produce water with fewer particles!</a:t>
            </a:r>
          </a:p>
          <a:p>
            <a:endParaRPr lang="en-US" dirty="0" smtClean="0"/>
          </a:p>
          <a:p>
            <a:endParaRPr lang="en-US" dirty="0" smtClean="0"/>
          </a:p>
          <a:p>
            <a:endParaRPr lang="en-US" dirty="0"/>
          </a:p>
        </p:txBody>
      </p:sp>
    </p:spTree>
    <p:extLst>
      <p:ext uri="{BB962C8B-B14F-4D97-AF65-F5344CB8AC3E}">
        <p14:creationId xmlns:p14="http://schemas.microsoft.com/office/powerpoint/2010/main" val="18679143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1: head loss isn’t due to stacking of clay</a:t>
            </a:r>
            <a:endParaRPr lang="en-US" dirty="0"/>
          </a:p>
        </p:txBody>
      </p:sp>
      <p:sp>
        <p:nvSpPr>
          <p:cNvPr id="3" name="Content Placeholder 2"/>
          <p:cNvSpPr>
            <a:spLocks noGrp="1"/>
          </p:cNvSpPr>
          <p:nvPr>
            <p:ph idx="1"/>
          </p:nvPr>
        </p:nvSpPr>
        <p:spPr/>
        <p:txBody>
          <a:bodyPr/>
          <a:lstStyle/>
          <a:p>
            <a:r>
              <a:rPr lang="en-US" dirty="0" smtClean="0"/>
              <a:t>Does a clay layer form and cause head loss? </a:t>
            </a:r>
          </a:p>
          <a:p>
            <a:r>
              <a:rPr lang="en-US" dirty="0" smtClean="0"/>
              <a:t>Raw water turbidity = 5 NTU </a:t>
            </a:r>
          </a:p>
          <a:p>
            <a:r>
              <a:rPr lang="en-US" dirty="0" smtClean="0"/>
              <a:t>Clay layer is about 130 nm after 1 hour!</a:t>
            </a:r>
            <a:endParaRPr lang="en-US" dirty="0"/>
          </a:p>
          <a:p>
            <a:r>
              <a:rPr lang="en-US" dirty="0" smtClean="0"/>
              <a:t>Thus there isn’t even one layer of clay in one hour</a:t>
            </a:r>
          </a:p>
          <a:p>
            <a:r>
              <a:rPr lang="en-US" dirty="0" smtClean="0"/>
              <a:t>head loss through an incomplete layer of clay would be insignificant</a:t>
            </a:r>
          </a:p>
          <a:p>
            <a:r>
              <a:rPr lang="en-US" dirty="0" smtClean="0"/>
              <a:t>Thus head loss isn’t due to stacking of clay!</a:t>
            </a:r>
          </a:p>
        </p:txBody>
      </p:sp>
    </p:spTree>
    <p:extLst>
      <p:ext uri="{BB962C8B-B14F-4D97-AF65-F5344CB8AC3E}">
        <p14:creationId xmlns:p14="http://schemas.microsoft.com/office/powerpoint/2010/main" val="12665594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pore blocking analysis</a:t>
            </a:r>
            <a:endParaRPr lang="en-US" dirty="0"/>
          </a:p>
        </p:txBody>
      </p:sp>
      <p:sp>
        <p:nvSpPr>
          <p:cNvPr id="3" name="Content Placeholder 2"/>
          <p:cNvSpPr>
            <a:spLocks noGrp="1"/>
          </p:cNvSpPr>
          <p:nvPr>
            <p:ph idx="1"/>
          </p:nvPr>
        </p:nvSpPr>
        <p:spPr/>
        <p:txBody>
          <a:bodyPr/>
          <a:lstStyle/>
          <a:p>
            <a:r>
              <a:rPr lang="en-US" dirty="0" smtClean="0"/>
              <a:t>Each clay particle blocks one or more pores</a:t>
            </a:r>
          </a:p>
          <a:p>
            <a:r>
              <a:rPr lang="en-US" dirty="0" smtClean="0"/>
              <a:t>This causes the velocity through the remaining pores to increase and thus the head loss increases</a:t>
            </a:r>
          </a:p>
          <a:p>
            <a:r>
              <a:rPr lang="en-US" dirty="0" smtClean="0"/>
              <a:t>Factor of 5 increase in head loss and hence in velocity during a filter run (guessing)</a:t>
            </a:r>
          </a:p>
          <a:p>
            <a:r>
              <a:rPr lang="en-US" dirty="0" smtClean="0"/>
              <a:t>Thus 1/5 of pores remain open at the end of a run - 80% blocked</a:t>
            </a:r>
          </a:p>
          <a:p>
            <a:pPr marL="0" indent="0">
              <a:buNone/>
            </a:pPr>
            <a:endParaRPr lang="en-US" dirty="0" smtClean="0"/>
          </a:p>
          <a:p>
            <a:endParaRPr lang="en-US" dirty="0"/>
          </a:p>
        </p:txBody>
      </p:sp>
    </p:spTree>
    <p:extLst>
      <p:ext uri="{BB962C8B-B14F-4D97-AF65-F5344CB8AC3E}">
        <p14:creationId xmlns:p14="http://schemas.microsoft.com/office/powerpoint/2010/main" val="22360852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at</a:t>
            </a:r>
            <a:br>
              <a:rPr lang="en-US" dirty="0" smtClean="0"/>
            </a:br>
            <a:r>
              <a:rPr lang="en-US" dirty="0" smtClean="0"/>
              <a:t>Ithaca Water Treatment Plant</a:t>
            </a:r>
            <a:endParaRPr lang="en-US" dirty="0"/>
          </a:p>
        </p:txBody>
      </p:sp>
      <p:sp>
        <p:nvSpPr>
          <p:cNvPr id="3" name="Content Placeholder 2"/>
          <p:cNvSpPr>
            <a:spLocks noGrp="1"/>
          </p:cNvSpPr>
          <p:nvPr>
            <p:ph idx="1"/>
          </p:nvPr>
        </p:nvSpPr>
        <p:spPr/>
        <p:txBody>
          <a:bodyPr/>
          <a:lstStyle/>
          <a:p>
            <a:r>
              <a:rPr lang="en-US" sz="2800" dirty="0" smtClean="0"/>
              <a:t>4 </a:t>
            </a:r>
            <a:r>
              <a:rPr lang="en-US" sz="2800" dirty="0" err="1" smtClean="0"/>
              <a:t>mgd</a:t>
            </a:r>
            <a:r>
              <a:rPr lang="en-US" sz="2800" dirty="0" smtClean="0"/>
              <a:t> – 176 </a:t>
            </a:r>
            <a:r>
              <a:rPr lang="en-US" sz="2800" dirty="0"/>
              <a:t>L/s </a:t>
            </a:r>
            <a:r>
              <a:rPr lang="en-US" sz="2800" dirty="0" smtClean="0"/>
              <a:t>completed </a:t>
            </a:r>
            <a:r>
              <a:rPr lang="en-US" sz="2800" dirty="0"/>
              <a:t>Dec 2016 </a:t>
            </a:r>
            <a:endParaRPr lang="en-US" sz="2800" dirty="0" smtClean="0"/>
          </a:p>
          <a:p>
            <a:r>
              <a:rPr lang="en-US" sz="2800" dirty="0" smtClean="0"/>
              <a:t>$</a:t>
            </a:r>
            <a:r>
              <a:rPr lang="en-US" sz="2800" dirty="0"/>
              <a:t>37.5 million </a:t>
            </a:r>
            <a:r>
              <a:rPr lang="en-US" sz="2800" dirty="0" smtClean="0"/>
              <a:t>WTP </a:t>
            </a:r>
            <a:r>
              <a:rPr lang="en-US" sz="2800" dirty="0" smtClean="0"/>
              <a:t>upgrade ($214,000 per L/s)</a:t>
            </a:r>
            <a:endParaRPr lang="en-US" sz="2800" dirty="0" smtClean="0"/>
          </a:p>
          <a:p>
            <a:r>
              <a:rPr lang="en-US" sz="2800" dirty="0" smtClean="0"/>
              <a:t>Contrast </a:t>
            </a:r>
            <a:r>
              <a:rPr lang="en-US" sz="2800" dirty="0" smtClean="0"/>
              <a:t>with 120 L/s for $1 million in Gracias</a:t>
            </a:r>
          </a:p>
          <a:p>
            <a:r>
              <a:rPr lang="en-US" sz="2800" dirty="0" smtClean="0"/>
              <a:t>Floc/</a:t>
            </a:r>
            <a:r>
              <a:rPr lang="en-US" sz="2800" dirty="0" err="1" smtClean="0"/>
              <a:t>sed</a:t>
            </a:r>
            <a:r>
              <a:rPr lang="en-US" sz="2800" dirty="0" smtClean="0"/>
              <a:t>/membranes/chlorine</a:t>
            </a:r>
          </a:p>
          <a:p>
            <a:r>
              <a:rPr lang="en-US" sz="2800" dirty="0" smtClean="0"/>
              <a:t>Why was it expensive?</a:t>
            </a:r>
          </a:p>
          <a:p>
            <a:pPr lvl="1"/>
            <a:r>
              <a:rPr lang="en-US" sz="2400" dirty="0" smtClean="0"/>
              <a:t>Higher labor costs</a:t>
            </a:r>
          </a:p>
          <a:p>
            <a:pPr lvl="1"/>
            <a:r>
              <a:rPr lang="en-US" sz="2400" dirty="0" smtClean="0"/>
              <a:t>Staged construction to keep plant operating</a:t>
            </a:r>
          </a:p>
          <a:p>
            <a:pPr lvl="1"/>
            <a:r>
              <a:rPr lang="en-US" sz="2400" dirty="0" smtClean="0"/>
              <a:t>Complexity – count of moving parts </a:t>
            </a:r>
            <a:r>
              <a:rPr lang="en-US" sz="2400" dirty="0" smtClean="0"/>
              <a:t>would be astounding</a:t>
            </a:r>
          </a:p>
          <a:p>
            <a:r>
              <a:rPr lang="en-US" sz="2800" dirty="0" smtClean="0"/>
              <a:t>Who can explain the path of water through the plant?</a:t>
            </a:r>
          </a:p>
          <a:p>
            <a:pPr lvl="1"/>
            <a:endParaRPr lang="en-US" sz="2400" dirty="0"/>
          </a:p>
        </p:txBody>
      </p:sp>
    </p:spTree>
    <p:extLst>
      <p:ext uri="{BB962C8B-B14F-4D97-AF65-F5344CB8AC3E}">
        <p14:creationId xmlns:p14="http://schemas.microsoft.com/office/powerpoint/2010/main" val="339740404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feed system</a:t>
            </a:r>
            <a:endParaRPr lang="en-US" dirty="0"/>
          </a:p>
        </p:txBody>
      </p:sp>
      <p:pic>
        <p:nvPicPr>
          <p:cNvPr id="6146" name="Picture 2" descr="https://lh3.googleusercontent.com/wD_S7gvNa8mtNw0KKxCdA-tVTNGG0pdScG7Tjlzd6f77J8Vqd1eQmEMxdxDy2CLQHCDft6EVJx9jxgVTOl9QIlglTuQeMphZ4DANyOr5N5NFO-tEPVdB-luSa5irigUZYceDlGvWBCCj5fyxbjDgfAxttSpawXfyXVkeopha90QuFD0YEm0yo0mv5cjvRuSSePikuzpNHnaaQ9i-AJGGrQ027iMnKzGOZRi5hxkeHDG6PuPd70sCHvHIjdxjtv8GDWPn5HuDI8upovjqiSDogehf79zsVk8h8YoTBHUSNvj0ZOpXLGPGGxQ8RqzyhPh6oHFEFJGy-xdFMTu8sNRIhjCPkfi8UGDJd49x4bkWyRLmejOp1_Fux6YFg5WfN6HfOBjzp4qT2VduNUbySG8IwV-I0woI3T5oth__ws_JAM_NzAsN3U0vcpoQcQwjih_48HBFAGRsoigUGXoUNVoAxDOIvw0WADGcr9zSzb5HzZ0qiRLQ_PcCNXR-4cOBYGtk9SJYtHlTWk_rT-bkyjXaF-PYd4ILwB70b1zrGGjmXPse_gYH2RMEQ_QrFKDheXbeHhkJKc0rbSzEvlMranJijjJlSN7am2EJ_k3IK4K2IJ_1dGQK3jtjo9DNa07kGU3P-qSoMuyuVgslurGd25j0wfDMd2i01wiJ=w1810-h1018-no"/>
          <p:cNvPicPr>
            <a:picLocks noChangeAspect="1" noChangeArrowheads="1"/>
          </p:cNvPicPr>
          <p:nvPr/>
        </p:nvPicPr>
        <p:blipFill rotWithShape="1">
          <a:blip r:embed="rId3">
            <a:extLst>
              <a:ext uri="{28A0092B-C50C-407E-A947-70E740481C1C}">
                <a14:useLocalDpi xmlns:a14="http://schemas.microsoft.com/office/drawing/2010/main" val="0"/>
              </a:ext>
            </a:extLst>
          </a:blip>
          <a:srcRect l="16668" r="22897"/>
          <a:stretch/>
        </p:blipFill>
        <p:spPr bwMode="auto">
          <a:xfrm>
            <a:off x="3381555" y="1495230"/>
            <a:ext cx="5762445" cy="5362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988182" y="1887748"/>
            <a:ext cx="1448780" cy="1457863"/>
          </a:xfrm>
          <a:prstGeom prst="rect">
            <a:avLst/>
          </a:prstGeom>
        </p:spPr>
      </p:pic>
      <p:cxnSp>
        <p:nvCxnSpPr>
          <p:cNvPr id="8" name="Straight Arrow Connector 7"/>
          <p:cNvCxnSpPr/>
          <p:nvPr/>
        </p:nvCxnSpPr>
        <p:spPr bwMode="auto">
          <a:xfrm flipV="1">
            <a:off x="2751826" y="276045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p:cNvCxnSpPr/>
          <p:nvPr/>
        </p:nvCxnSpPr>
        <p:spPr bwMode="auto">
          <a:xfrm flipV="1">
            <a:off x="2736730" y="531962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6482347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Sedimentation tank for 60 </a:t>
            </a:r>
            <a:r>
              <a:rPr lang="en-US" dirty="0" smtClean="0"/>
              <a:t>L/s</a:t>
            </a:r>
            <a:br>
              <a:rPr lang="en-US" dirty="0" smtClean="0"/>
            </a:br>
            <a:r>
              <a:rPr lang="en-US" dirty="0" smtClean="0"/>
              <a:t>Can you see the flocs???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ttps://lh3.googleusercontent.com/vzXsIzTH-2LR1xT5QJLUaZA-xGUzaEcusvDNeED9XdTwlqh3koakddhJQjIfJmJ7bkrX-vVDGSO4_eD8sHX_o00TUc0QuYxeTzZ43HMi3Ivhm_glI_CO3Ha5DuKOgJwBallhGPKYEoqIfHpRDmepyWKHoeJOZse7TyZJWu1oXwda8UUQvu9ZG-KTqg0rJUkpe9a1B23yqrt2TmwxsuVUlcA-jBIlTxFqPVYGx_zokorm39DCvHqoEEbqjhC_B-JQ_mAz_cPldACJ-qf-nAZC-k0HDJp62NrpjSJNaMjtsJKEAov15GmP0txUaZNVx2KX5c6NQcSumaz3znut7-Sl2izHMDQ9Goxo2ss9Ydmeb7m6THslfguPfGrUvricFR1IBh9JfeRF6pItvtODiJBfCxj39y9r5WmowM2zj_Ngq4WLyGXEajGnCwlq2ba0ohDVZZX1oNtJXZU90gnE1WsqbncddR_SuC31IAmvcfOpguKcfCwMBSgcZzAnW4j9Brexj9NoC43bpT5R4lsLv50WHrwG90pEmtTWwt1aGz-lQBu5NmZlN9mfKo2gsKUGoFK6EIOf7iA8hL9NzVDf6N_YMpWehrhtYJ_DB4ZzCNjITDJoHjXvK92A3NnAdlLbbCw2PPOEDM13YbTkutU7uFz7MhbWMAUimty8=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 y="1715131"/>
            <a:ext cx="9144000" cy="5142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1389835">
            <a:off x="3877669" y="6093152"/>
            <a:ext cx="5469147" cy="523220"/>
          </a:xfrm>
          <a:prstGeom prst="rect">
            <a:avLst/>
          </a:prstGeom>
        </p:spPr>
        <p:txBody>
          <a:bodyPr wrap="square">
            <a:spAutoFit/>
          </a:bodyPr>
          <a:lstStyle/>
          <a:p>
            <a:r>
              <a:rPr lang="en-US" dirty="0">
                <a:hlinkClick r:id="rId4"/>
              </a:rPr>
              <a:t>http://www.meurerresearch.com</a:t>
            </a:r>
            <a:endParaRPr lang="en-US" dirty="0"/>
          </a:p>
        </p:txBody>
      </p:sp>
      <p:sp>
        <p:nvSpPr>
          <p:cNvPr id="5" name="TextBox 4"/>
          <p:cNvSpPr txBox="1"/>
          <p:nvPr/>
        </p:nvSpPr>
        <p:spPr>
          <a:xfrm>
            <a:off x="1198243" y="1715131"/>
            <a:ext cx="6269665" cy="523220"/>
          </a:xfrm>
          <a:prstGeom prst="rect">
            <a:avLst/>
          </a:prstGeom>
          <a:solidFill>
            <a:schemeClr val="bg1"/>
          </a:solidFill>
        </p:spPr>
        <p:txBody>
          <a:bodyPr wrap="none" rtlCol="0">
            <a:spAutoFit/>
          </a:bodyPr>
          <a:lstStyle/>
          <a:p>
            <a:r>
              <a:rPr lang="en-US" b="0" dirty="0" smtClean="0">
                <a:latin typeface="+mn-lt"/>
              </a:rPr>
              <a:t>How were the plates supposed to work?</a:t>
            </a:r>
            <a:endParaRPr lang="en-US" b="0" dirty="0" smtClean="0">
              <a:latin typeface="+mn-lt"/>
            </a:endParaRPr>
          </a:p>
        </p:txBody>
      </p:sp>
    </p:spTree>
    <p:extLst>
      <p:ext uri="{BB962C8B-B14F-4D97-AF65-F5344CB8AC3E}">
        <p14:creationId xmlns:p14="http://schemas.microsoft.com/office/powerpoint/2010/main" val="1609759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settler hydraulics</a:t>
            </a:r>
            <a:endParaRPr lang="en-US" dirty="0"/>
          </a:p>
        </p:txBody>
      </p:sp>
      <p:sp>
        <p:nvSpPr>
          <p:cNvPr id="3" name="Content Placeholder 2"/>
          <p:cNvSpPr>
            <a:spLocks noGrp="1"/>
          </p:cNvSpPr>
          <p:nvPr>
            <p:ph idx="1"/>
          </p:nvPr>
        </p:nvSpPr>
        <p:spPr>
          <a:xfrm>
            <a:off x="157432" y="1557068"/>
            <a:ext cx="8494862" cy="4525963"/>
          </a:xfrm>
        </p:spPr>
        <p:txBody>
          <a:bodyPr/>
          <a:lstStyle/>
          <a:p>
            <a:r>
              <a:rPr lang="en-US" sz="2800" dirty="0" smtClean="0"/>
              <a:t>How is it similar/different from AguaClara </a:t>
            </a:r>
            <a:r>
              <a:rPr lang="en-US" sz="2800" dirty="0" err="1" smtClean="0"/>
              <a:t>sed</a:t>
            </a:r>
            <a:r>
              <a:rPr lang="en-US" sz="2800" dirty="0" smtClean="0"/>
              <a:t> tanks?</a:t>
            </a:r>
          </a:p>
          <a:p>
            <a:r>
              <a:rPr lang="en-US" sz="2800" dirty="0" smtClean="0"/>
              <a:t>How could you make it better</a:t>
            </a:r>
            <a:r>
              <a:rPr lang="en-US" sz="2800" dirty="0" smtClean="0"/>
              <a:t>?</a:t>
            </a:r>
          </a:p>
          <a:p>
            <a:r>
              <a:rPr lang="en-US" sz="2800" dirty="0" smtClean="0"/>
              <a:t>How much can the water level rise in the </a:t>
            </a:r>
            <a:r>
              <a:rPr lang="en-US" sz="2800" dirty="0" err="1" smtClean="0"/>
              <a:t>sed</a:t>
            </a:r>
            <a:r>
              <a:rPr lang="en-US" sz="2800" dirty="0" smtClean="0"/>
              <a:t> tank?</a:t>
            </a:r>
            <a:endParaRPr lang="en-US" sz="2800" dirty="0" smtClean="0"/>
          </a:p>
          <a:p>
            <a:endParaRPr lang="en-US" sz="2800" dirty="0"/>
          </a:p>
        </p:txBody>
      </p:sp>
      <p:pic>
        <p:nvPicPr>
          <p:cNvPr id="4" name="Picture 3"/>
          <p:cNvPicPr>
            <a:picLocks noChangeAspect="1"/>
          </p:cNvPicPr>
          <p:nvPr/>
        </p:nvPicPr>
        <p:blipFill>
          <a:blip r:embed="rId3"/>
          <a:stretch>
            <a:fillRect/>
          </a:stretch>
        </p:blipFill>
        <p:spPr>
          <a:xfrm>
            <a:off x="4891176" y="3102078"/>
            <a:ext cx="4024223" cy="3728590"/>
          </a:xfrm>
          <a:prstGeom prst="rect">
            <a:avLst/>
          </a:prstGeom>
        </p:spPr>
      </p:pic>
      <p:pic>
        <p:nvPicPr>
          <p:cNvPr id="17" name="Picture 16"/>
          <p:cNvPicPr>
            <a:picLocks noChangeAspect="1"/>
          </p:cNvPicPr>
          <p:nvPr/>
        </p:nvPicPr>
        <p:blipFill>
          <a:blip r:embed="rId4"/>
          <a:stretch>
            <a:fillRect/>
          </a:stretch>
        </p:blipFill>
        <p:spPr>
          <a:xfrm>
            <a:off x="340024" y="3227650"/>
            <a:ext cx="3636753" cy="3630350"/>
          </a:xfrm>
          <a:prstGeom prst="rect">
            <a:avLst/>
          </a:prstGeom>
        </p:spPr>
      </p:pic>
    </p:spTree>
    <p:extLst>
      <p:ext uri="{BB962C8B-B14F-4D97-AF65-F5344CB8AC3E}">
        <p14:creationId xmlns:p14="http://schemas.microsoft.com/office/powerpoint/2010/main" val="12500305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AguaClara </a:t>
            </a:r>
            <a:r>
              <a:rPr lang="en-US" dirty="0" err="1" smtClean="0"/>
              <a:t>sed</a:t>
            </a:r>
            <a:r>
              <a:rPr lang="en-US" dirty="0" smtClean="0"/>
              <a:t> tank hydraulics</a:t>
            </a:r>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5400000">
            <a:off x="1385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906095" y="1702288"/>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7" name="Straight Arrow Connector 23"/>
          <p:cNvCxnSpPr>
            <a:stCxn id="6" idx="1"/>
          </p:cNvCxnSpPr>
          <p:nvPr/>
        </p:nvCxnSpPr>
        <p:spPr bwMode="auto">
          <a:xfrm rot="10800000" flipV="1">
            <a:off x="2107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8" name="TextBox 7"/>
          <p:cNvSpPr txBox="1"/>
          <p:nvPr/>
        </p:nvSpPr>
        <p:spPr>
          <a:xfrm>
            <a:off x="4488832" y="2010919"/>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9" name="Elbow Connector 30"/>
          <p:cNvCxnSpPr>
            <a:stCxn id="8" idx="1"/>
            <a:endCxn id="10" idx="0"/>
          </p:cNvCxnSpPr>
          <p:nvPr/>
        </p:nvCxnSpPr>
        <p:spPr bwMode="auto">
          <a:xfrm rot="10800000" flipV="1">
            <a:off x="2785694"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10" name="Rectangle 9"/>
          <p:cNvSpPr/>
          <p:nvPr/>
        </p:nvSpPr>
        <p:spPr bwMode="auto">
          <a:xfrm>
            <a:off x="2746542" y="2904597"/>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11"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60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10800000">
            <a:off x="2340546" y="3551727"/>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Block Arc 12"/>
          <p:cNvSpPr/>
          <p:nvPr/>
        </p:nvSpPr>
        <p:spPr bwMode="auto">
          <a:xfrm rot="10800000">
            <a:off x="1554050" y="3277439"/>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1506744" y="288509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Oval 14"/>
          <p:cNvSpPr/>
          <p:nvPr/>
        </p:nvSpPr>
        <p:spPr bwMode="auto">
          <a:xfrm>
            <a:off x="1517255" y="2864069"/>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4064181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14"/>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15"/>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94430" cy="1143000"/>
          </a:xfrm>
        </p:spPr>
        <p:txBody>
          <a:bodyPr/>
          <a:lstStyle/>
          <a:p>
            <a:r>
              <a:rPr lang="en-US" dirty="0" smtClean="0"/>
              <a:t>66 membrane modules to filter 44 L/s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lh3.googleusercontent.com/gLa93Dt5AzmZfEeXCNioOEd5X4dwBADSrl_ft5_z-G8vyor8AU1uA0EKf3GzM4AIDFcOZEq4Hl-oNhVFjheXrZ3PprJHXhcDlMQsRpFwvSPjYn84VjXgQwy7OMWIgf8C_dGlKVuK1dqcpLh76XDPpfoH3Xg3WLlUbqDJ7KSPeoVzyXY7WRGHfyYXR7cwgrUl4jLOK5efWD7A83K5Iq_YOcyr2HpvHXp_W5XXld-EvCTYHvb-ESTiviKzzYrIN-xPQVm7vlagKWh0qiHL8YX5SUosjbK04sKa3uxKQHC6pOgdoBMKOzonJ85eGgW7wGQsDIZXDlHoOze9eXYKJUQrGqcgWo7oCtRyQDTMM_j7T3AxDQmFv-KQoGlwYYPIl5By0aYzksP1h-4vYnFSk30yzL_TUELKVhvNq6Ol-5D4Qd8W7Rw0Ppfgb2Uszz-c_-3pXW-SeZYroELmRMuK1wmD1FnFHsdPCjfdjaoG0BjVoxCCw2dBiuwb0EpOtzRpOTj6V7qEfLLCbcXcmSiLXXG1tUwkmxsgz1R8pOedPtjvmfqxlWXvoMnTEgmMEMxbT62Zw_9sUUGvii_S3Tm-9k1Vvd8FSm775XKuXAUnq3KdChzG3ptIgFiYgVx1r3H0fBcbpvOmkusYoqYSapIbDOLDGoMBj8UmAg97=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5131"/>
            <a:ext cx="9144000" cy="5142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gK6qdb3aPfMzDqBObT0P7vS9SYKyPcaQ0C53rMuoWZ3UECXXFJgcC5fX-1h1FfSh9a0bU7HTJBcr-pONxeklzWQmnKd_YXHThl-lQQtb2DbbCCn-ub6l_2XhaPYkP_LnBV77DjaakiP-OLMXettrqN5As--mf-Ei9rpgMJIAQLGdeE11WNnronJCZtk6FEto_BBFArpcjAm5-2ssbjGbHE4K5sxH2jtFHtkZi0BOeNHONs22ktMIhv4DtkC_66Pv7ag1-h7-1CDU7CSxPlrWQ-tMOh-cimepIYx_l3ohnVjSW_DvWUl62CPuBSiL8XuCRT5KANy5as9KsDdvnCT-9ccetvQ2dJ064RxOSBAzdAx1Qn_ba7QlDwYyHAcHIXix7d0c9bqgTSH1BCho2PamrmgIwtG0OjaBupO6eedlWX7W1eMuPqpP6J4B1Evi-iFzywE8_BUBRWIJYHiW_EyjYaK_EMpwfjOvKht8tXmLVw3J1Fzr9o4k4eCmnbVV71t69q4YSxRNGThIQG5pGagMEh4P8gNPE2-V22HZdlRDF6ePzKvXdxZIhFxgf8QTbZjnni-5ROsuMzoEJ3GUkX6ZBNhRvjYQ_M90L4H9DmHwHzDBETX6owBFWgndc4x1XUjl7nEzlnOOFYMDUvoxPLT5tuVOJzkkQYY=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42" r="16933"/>
          <a:stretch/>
        </p:blipFill>
        <p:spPr bwMode="auto">
          <a:xfrm>
            <a:off x="7851913" y="0"/>
            <a:ext cx="1292087" cy="144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882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Pumps and controls for membranes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s://lh3.googleusercontent.com/aw1VRpHk7O099BHp2NUWo_xQYkk9mSvQkDDPWtc7cY6eTZr0SCQspGs8DdK1ETmtc8sJj5f2EuumKpChPJos8aSaH16ARnWorR4gbzJHQ9ysmz-FfZNSIXUlwcVZmVxHOS7mkR8EtG0vEuA7LBnKPX_y_KXFMgTr3_Z44aNMuxcNn8sKNQMCjKHxBpaTjcDz2Ffj82d6yjESSfS2Lz2YFh5YZHfo0woj9wKRnIt1CS5xYApALIWFtGliyimGaoz2i6tUKOG3eGyNmJewyR8kxrH2Ntk9ei2VQgyDuONKo_2IqIZos_TKtTH7JMQt1dgeSj_kKppc2P5DTCy59YTOMA-5KSQNWvmgBqVlPKS-zL-zDGgnMqXQvZVRgBYMQsT1E5dngsJoDqGxSbW94UL0Jry1R35NVaRjOv4fLMT8Wr7eIlScgQu0lMt-AWfQFgYqTh4h8TLF0mB-IUKLQgBz6Mnz5TRRae63XcMUdJmKeMHdrvCWcfQMXF6eV9vBXqLg38Xkb9yxN6hQF3xE9nj9uASSC_DcVeRCFzy3CIGmUc4OnwjkFxbKnVzS6iIIDuLEbL61XyrAXrFAAyhsk2RvI_2Z32fo5WieSg9BSU7c8kTUrkDyNsinTrG5ES6_hL6sO8bllcHitfg1yJC5oV_1Y90A_GGSNnA9=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5131"/>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62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Drinking Water Treatment</a:t>
            </a:r>
            <a:endParaRPr lang="en-US" dirty="0"/>
          </a:p>
        </p:txBody>
      </p:sp>
      <p:sp>
        <p:nvSpPr>
          <p:cNvPr id="3" name="Content Placeholder 2"/>
          <p:cNvSpPr>
            <a:spLocks noGrp="1"/>
          </p:cNvSpPr>
          <p:nvPr>
            <p:ph idx="1"/>
          </p:nvPr>
        </p:nvSpPr>
        <p:spPr/>
        <p:txBody>
          <a:bodyPr/>
          <a:lstStyle/>
          <a:p>
            <a:r>
              <a:rPr lang="en-US" sz="2800" dirty="0" smtClean="0"/>
              <a:t>Removal by size exclusion</a:t>
            </a:r>
          </a:p>
          <a:p>
            <a:r>
              <a:rPr lang="en-US" sz="2800" dirty="0" smtClean="0"/>
              <a:t>Size of contaminants</a:t>
            </a:r>
          </a:p>
          <a:p>
            <a:r>
              <a:rPr lang="en-US" sz="2800" dirty="0" smtClean="0"/>
              <a:t>Head loss through a pore</a:t>
            </a:r>
          </a:p>
          <a:p>
            <a:r>
              <a:rPr lang="en-US" sz="2800" dirty="0" smtClean="0"/>
              <a:t>Number of pores per area of membrane</a:t>
            </a:r>
          </a:p>
          <a:p>
            <a:r>
              <a:rPr lang="en-US" sz="2800" dirty="0" smtClean="0"/>
              <a:t>Typical filtration approach velocities</a:t>
            </a:r>
          </a:p>
          <a:p>
            <a:r>
              <a:rPr lang="en-US" sz="2800" dirty="0" smtClean="0"/>
              <a:t>How do they achieve reasonable flow rates per unit area?</a:t>
            </a:r>
          </a:p>
          <a:p>
            <a:r>
              <a:rPr lang="en-US" sz="2800" dirty="0" smtClean="0"/>
              <a:t>Low pressure and high pressure systems</a:t>
            </a:r>
          </a:p>
          <a:p>
            <a:r>
              <a:rPr lang="en-US" sz="2800" dirty="0" smtClean="0"/>
              <a:t>Fouling</a:t>
            </a:r>
          </a:p>
          <a:p>
            <a:r>
              <a:rPr lang="en-US" sz="2800" dirty="0" smtClean="0"/>
              <a:t>DOM removal</a:t>
            </a:r>
          </a:p>
          <a:p>
            <a:endParaRPr lang="en-US" sz="2800" dirty="0"/>
          </a:p>
        </p:txBody>
      </p:sp>
    </p:spTree>
    <p:extLst>
      <p:ext uri="{BB962C8B-B14F-4D97-AF65-F5344CB8AC3E}">
        <p14:creationId xmlns:p14="http://schemas.microsoft.com/office/powerpoint/2010/main" val="280122422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Valves, Pumps, Flow Meters, Air Release</a:t>
            </a:r>
            <a:endParaRPr lang="en-US" dirty="0"/>
          </a:p>
        </p:txBody>
      </p:sp>
      <p:sp>
        <p:nvSpPr>
          <p:cNvPr id="3" name="Content Placeholder 2"/>
          <p:cNvSpPr>
            <a:spLocks noGrp="1"/>
          </p:cNvSpPr>
          <p:nvPr>
            <p:ph idx="1"/>
          </p:nvPr>
        </p:nvSpPr>
        <p:spPr/>
        <p:txBody>
          <a:bodyPr/>
          <a:lstStyle/>
          <a:p>
            <a:endParaRPr lang="en-US"/>
          </a:p>
        </p:txBody>
      </p:sp>
      <p:pic>
        <p:nvPicPr>
          <p:cNvPr id="4098" name="Picture 2" descr="https://lh3.googleusercontent.com/o8CPlPlFSxev5vUehG6-2b0sg7YNIfvnV0oK4-6IaDoJ9tUNnXqtUQp3v8Uq_gDjRNe7pUJOMECz2Jnfl0IxVP6W7-UDxvQmXJRGBJo7ZUNC_uLiMQXaIKlFZOA8wNxlg1Nb3WTE5tY5Zw8EELq99_aMg2lhkt-LoCI2ceY-UlCBGYlgaYkMp9pVBD-2Iz8xV9tfDgj33zq_bltFf-kJVIf1eNK4exsO-3taDuSac-C8223lw5b6h8Nf2gu_egbLAYKZQmKrG0g320v2bF98Khn3hD_wq2ayXkzcDGWTrm-4-ezZd2kRxOTeSPxp_AsMFcWVZP0M5aGYKB6gAY5wM2WDOSK0_KqRVFrWze1qLeb70LdL66TKCvjesPN2fAv9YCnME5AeSx61R1IV3txb8T-LkOoAaPybro2Oj8RDoSYvQ1i2t8JqpO1tCABDo5YmlBfwOP7BUzfVur6cKnKcYP-jtmzc6er3aD6Py6SE6WI3QmGzfuj-ESbn-NDWtTjS6KHnBAAqkI57GNR-uIT7wjDMfSd0BAERSsJemBCaPc63DCo4oDJV9kAMhd2USEkXuTExzuxC4Uw1Bg8LO53TV2KG7b8VAR7tHXTfrLuG3Kp_ixz_oCAcoAtrUYmZlSGh_cr5b06QoxX3pq0zo0GgErS_IQlJTz8H=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5131"/>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032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4 30 </a:t>
            </a:r>
            <a:r>
              <a:rPr lang="en-US" dirty="0" err="1" smtClean="0"/>
              <a:t>Hp</a:t>
            </a:r>
            <a:r>
              <a:rPr lang="en-US" dirty="0" smtClean="0"/>
              <a:t> pumps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s://lh3.googleusercontent.com/kBEBoPhL_RDEXPlJHrMwOcAZZznhhHLoqkgLeNqJFr5SAoJ1VAyxtoRCBy0rrp6h5qg6V6OFpgNJZFXmolkN5zZ5_-2Y5rjjpTZD-m7IBjhbMp0o3D7jUAuXpaD64GIDyj4tsRwt6wkNTVJndG6Bp2h6CEPordDPTmNox-n3xmNCHldUMTN0gefyR3oMNvS4ZtXrORYYjLqVNyAJp1rgVdZQBCisXXrzQQKkkCPOGE_eIN9fQ0bdBLKA-MJkADPHZWzPE9lzHe1jpgN6PJKRTKKHMYM8QH44PXxdhk6N4lxmjy1U9faQzJlnqbbyI_qt06H4hmQqRVLbjykLdFx4e9rT0HEDbP10EpKt0OYhiXx0foccWiM0LdfBbolrbyGmzAAMmBQYtpgOISc9QZHoGKX9556vNJrjeg9m8fElFBYVAd1JP1j4h6NsEtXlR4_3kUO0-KyYJQM4eh9XI0Cso0OXUwHtGgUMAgaWWWru-HjMWCl1vdQcqHAlFYqV_oycDMMVMZDbc-_RLb7KOu04knuT2eAGmyyPd7JYRwf3dk0dmlKSlyUF8vBDBBbu7OFmg2jHDiwL1u144fVabVe1Gd3MmLUrppN8S48ucyu_-FqSqoodAnDhB_UStyHw4chsgvsCruybjMQ5aiQqWNDP5dpA_cnfuJlR=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5130"/>
            <a:ext cx="9144000" cy="51428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hXHhMr3vDzDKX3xNk252Fli7J3ZMi8ZWwvkyIYBNA9Q-Un6AnesCYyRZVLU-Z5d0NLYYUOTcmq1yAHZZtqA9t-tc_Z6UgUatDgbc9tYC6FILGYpsPE19U2S_pKGG8gkqZNfAcyoLyWNQYNcDvBhgJnpQ3v8O6nvv4uVjd5zp0jEL_UhPRcmvqD6QpnQm0wIBfw9TmhQuTQUomPufYEwotyYK27dwBxeh3MGLUy-62sMrHM2UyAACZD7_s-E1IfJuFXOeTYeISOtA4b0iYVeLYz5Y3dB92pl2CNyqe-PfYfZpHwp-82XYrKS94jKvRtEWr3ATpYrSYbE9Ypd5jmyt5elGPOq5j0Ov84T79-dCgc2Ysms_iACi8Zrmc3El0q8i8btIqbQ4fDsUTkXCCaym3OlxACt9997FNPj7FX-vu3W4myh2LkABu6xX_JJu7jkJ1GJi7vz-UlWfhIYVY2JGSsgoGMZN0urEac34N8Jgxc10I8DzoVzCE7aPOuig9Yk79_JgtM4AZmBIpPAp0v5Uj4JZ2Ryu2Jb6zkq43pyQtisatRYuD_vMr9ZJeOls9R9JF73z1Jmxx-GHkAKRFv6Gvks_THUlwlqxlv0wmglKIJBJqPWcGjp5qQGKsrtmyvJflrl2vxieZAXUWz-vAvnvvCOkrgaq7Nva=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48" t="3370" r="9782" b="10629"/>
          <a:stretch/>
        </p:blipFill>
        <p:spPr bwMode="auto">
          <a:xfrm>
            <a:off x="6608128" y="0"/>
            <a:ext cx="2535872" cy="142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2764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Infrastructure</a:t>
            </a:r>
            <a:endParaRPr lang="en-US" dirty="0"/>
          </a:p>
        </p:txBody>
      </p:sp>
      <p:sp>
        <p:nvSpPr>
          <p:cNvPr id="3" name="Content Placeholder 2"/>
          <p:cNvSpPr>
            <a:spLocks noGrp="1"/>
          </p:cNvSpPr>
          <p:nvPr>
            <p:ph idx="1"/>
          </p:nvPr>
        </p:nvSpPr>
        <p:spPr/>
        <p:txBody>
          <a:bodyPr/>
          <a:lstStyle/>
          <a:p>
            <a:r>
              <a:rPr lang="en-US" dirty="0" smtClean="0"/>
              <a:t>Contrast Cornell and Ithaca water treatment</a:t>
            </a:r>
          </a:p>
          <a:p>
            <a:r>
              <a:rPr lang="en-US" dirty="0" smtClean="0"/>
              <a:t>Our goal is a long time between component failures</a:t>
            </a:r>
          </a:p>
          <a:p>
            <a:r>
              <a:rPr lang="en-US" dirty="0" smtClean="0"/>
              <a:t>Moving parts and electrical contacts have short lives</a:t>
            </a:r>
          </a:p>
          <a:p>
            <a:r>
              <a:rPr lang="en-US" dirty="0" smtClean="0"/>
              <a:t>Automation systems that continually move valves will cause early failure of those valves</a:t>
            </a:r>
          </a:p>
          <a:p>
            <a:r>
              <a:rPr lang="en-US" dirty="0" smtClean="0"/>
              <a:t>The system should be understandable</a:t>
            </a:r>
          </a:p>
          <a:p>
            <a:r>
              <a:rPr lang="en-US" dirty="0" smtClean="0"/>
              <a:t>Complexity vs elegance!</a:t>
            </a:r>
            <a:endParaRPr lang="en-US" dirty="0"/>
          </a:p>
        </p:txBody>
      </p:sp>
    </p:spTree>
    <p:extLst>
      <p:ext uri="{BB962C8B-B14F-4D97-AF65-F5344CB8AC3E}">
        <p14:creationId xmlns:p14="http://schemas.microsoft.com/office/powerpoint/2010/main" val="243329581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Pore sizes</a:t>
            </a:r>
            <a:endParaRPr lang="en-US" dirty="0"/>
          </a:p>
        </p:txBody>
      </p:sp>
      <p:sp>
        <p:nvSpPr>
          <p:cNvPr id="4" name="Rectangle 3"/>
          <p:cNvSpPr/>
          <p:nvPr/>
        </p:nvSpPr>
        <p:spPr bwMode="auto">
          <a:xfrm>
            <a:off x="1122413" y="2589498"/>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5" name="TextBox 4"/>
          <p:cNvSpPr txBox="1"/>
          <p:nvPr/>
        </p:nvSpPr>
        <p:spPr>
          <a:xfrm>
            <a:off x="1122413" y="1948648"/>
            <a:ext cx="1750800" cy="707886"/>
          </a:xfrm>
          <a:prstGeom prst="rect">
            <a:avLst/>
          </a:prstGeom>
          <a:noFill/>
        </p:spPr>
        <p:txBody>
          <a:bodyPr wrap="none" rtlCol="0">
            <a:spAutoFit/>
          </a:bodyPr>
          <a:lstStyle/>
          <a:p>
            <a:r>
              <a:rPr lang="en-US" sz="2000" b="0" dirty="0" smtClean="0">
                <a:latin typeface="+mn-lt"/>
              </a:rPr>
              <a:t>Microfiltration</a:t>
            </a:r>
          </a:p>
          <a:p>
            <a:r>
              <a:rPr lang="en-US" sz="2000" b="0" dirty="0" smtClean="0">
                <a:latin typeface="+mn-lt"/>
              </a:rPr>
              <a:t>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6" name="Rectangle 5"/>
          <p:cNvSpPr/>
          <p:nvPr/>
        </p:nvSpPr>
        <p:spPr bwMode="auto">
          <a:xfrm>
            <a:off x="1122413" y="3686115"/>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7" name="TextBox 6"/>
          <p:cNvSpPr txBox="1"/>
          <p:nvPr/>
        </p:nvSpPr>
        <p:spPr>
          <a:xfrm>
            <a:off x="1122413" y="3045265"/>
            <a:ext cx="1705916" cy="707886"/>
          </a:xfrm>
          <a:prstGeom prst="rect">
            <a:avLst/>
          </a:prstGeom>
          <a:noFill/>
        </p:spPr>
        <p:txBody>
          <a:bodyPr wrap="none" rtlCol="0">
            <a:spAutoFit/>
          </a:bodyPr>
          <a:lstStyle/>
          <a:p>
            <a:r>
              <a:rPr lang="en-US" sz="2000" b="0" dirty="0" smtClean="0">
                <a:latin typeface="+mn-lt"/>
              </a:rPr>
              <a:t>Ultrafiltration</a:t>
            </a:r>
          </a:p>
          <a:p>
            <a:r>
              <a:rPr lang="en-US" sz="2000" b="0" dirty="0" smtClean="0">
                <a:latin typeface="+mn-lt"/>
              </a:rPr>
              <a:t>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8" name="Rectangle 7"/>
          <p:cNvSpPr/>
          <p:nvPr/>
        </p:nvSpPr>
        <p:spPr bwMode="auto">
          <a:xfrm>
            <a:off x="1122413" y="4782732"/>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9" name="TextBox 8"/>
          <p:cNvSpPr txBox="1"/>
          <p:nvPr/>
        </p:nvSpPr>
        <p:spPr>
          <a:xfrm>
            <a:off x="1122413" y="4141882"/>
            <a:ext cx="1846980" cy="707886"/>
          </a:xfrm>
          <a:prstGeom prst="rect">
            <a:avLst/>
          </a:prstGeom>
          <a:noFill/>
        </p:spPr>
        <p:txBody>
          <a:bodyPr wrap="none" rtlCol="0">
            <a:spAutoFit/>
          </a:bodyPr>
          <a:lstStyle/>
          <a:p>
            <a:r>
              <a:rPr lang="en-US" sz="2000" b="0" dirty="0" err="1" smtClean="0">
                <a:latin typeface="+mn-lt"/>
              </a:rPr>
              <a:t>Nanofiltration</a:t>
            </a:r>
            <a:endParaRPr lang="en-US" sz="2000" b="0" dirty="0" smtClean="0">
              <a:latin typeface="+mn-lt"/>
            </a:endParaRPr>
          </a:p>
          <a:p>
            <a:r>
              <a:rPr lang="en-US" sz="2000" b="0" dirty="0" smtClean="0">
                <a:latin typeface="+mn-lt"/>
              </a:rPr>
              <a:t>0.001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10" name="Rectangle 9"/>
          <p:cNvSpPr/>
          <p:nvPr/>
        </p:nvSpPr>
        <p:spPr bwMode="auto">
          <a:xfrm>
            <a:off x="1122413" y="5879349"/>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1" name="TextBox 10"/>
          <p:cNvSpPr txBox="1"/>
          <p:nvPr/>
        </p:nvSpPr>
        <p:spPr>
          <a:xfrm>
            <a:off x="1122413" y="5238499"/>
            <a:ext cx="1986441" cy="707886"/>
          </a:xfrm>
          <a:prstGeom prst="rect">
            <a:avLst/>
          </a:prstGeom>
          <a:noFill/>
        </p:spPr>
        <p:txBody>
          <a:bodyPr wrap="none" rtlCol="0">
            <a:spAutoFit/>
          </a:bodyPr>
          <a:lstStyle/>
          <a:p>
            <a:r>
              <a:rPr lang="en-US" sz="2000" b="0" dirty="0" smtClean="0">
                <a:latin typeface="+mn-lt"/>
              </a:rPr>
              <a:t>Reverse osmosis</a:t>
            </a:r>
          </a:p>
          <a:p>
            <a:r>
              <a:rPr lang="en-US" sz="2000" b="0" dirty="0" smtClean="0">
                <a:latin typeface="+mn-lt"/>
              </a:rPr>
              <a:t>Nonporous</a:t>
            </a:r>
            <a:endParaRPr lang="en-US" sz="2000" b="0" dirty="0">
              <a:latin typeface="+mn-lt"/>
            </a:endParaRPr>
          </a:p>
        </p:txBody>
      </p:sp>
      <p:cxnSp>
        <p:nvCxnSpPr>
          <p:cNvPr id="13" name="Straight Arrow Connector 12"/>
          <p:cNvCxnSpPr/>
          <p:nvPr/>
        </p:nvCxnSpPr>
        <p:spPr bwMode="auto">
          <a:xfrm>
            <a:off x="2969393" y="1769165"/>
            <a:ext cx="1503216" cy="459187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sp>
        <p:nvSpPr>
          <p:cNvPr id="14" name="TextBox 13"/>
          <p:cNvSpPr txBox="1"/>
          <p:nvPr/>
        </p:nvSpPr>
        <p:spPr>
          <a:xfrm>
            <a:off x="4144185" y="6356932"/>
            <a:ext cx="849207" cy="400110"/>
          </a:xfrm>
          <a:prstGeom prst="rect">
            <a:avLst/>
          </a:prstGeom>
          <a:noFill/>
        </p:spPr>
        <p:txBody>
          <a:bodyPr wrap="none" rtlCol="0">
            <a:spAutoFit/>
          </a:bodyPr>
          <a:lstStyle/>
          <a:p>
            <a:r>
              <a:rPr lang="en-US" sz="2000" b="0" dirty="0" smtClean="0">
                <a:latin typeface="+mn-lt"/>
              </a:rPr>
              <a:t>Water</a:t>
            </a:r>
            <a:endParaRPr lang="en-US" sz="2000" b="0" dirty="0">
              <a:latin typeface="+mn-lt"/>
            </a:endParaRPr>
          </a:p>
        </p:txBody>
      </p:sp>
      <p:sp>
        <p:nvSpPr>
          <p:cNvPr id="15" name="Freeform 14"/>
          <p:cNvSpPr/>
          <p:nvPr/>
        </p:nvSpPr>
        <p:spPr bwMode="auto">
          <a:xfrm>
            <a:off x="3498574" y="1749287"/>
            <a:ext cx="1659835" cy="4144617"/>
          </a:xfrm>
          <a:custGeom>
            <a:avLst/>
            <a:gdLst>
              <a:gd name="connsiteX0" fmla="*/ 0 w 1659835"/>
              <a:gd name="connsiteY0" fmla="*/ 0 h 4144617"/>
              <a:gd name="connsiteX1" fmla="*/ 1421296 w 1659835"/>
              <a:gd name="connsiteY1" fmla="*/ 4144617 h 4144617"/>
              <a:gd name="connsiteX2" fmla="*/ 1659835 w 1659835"/>
              <a:gd name="connsiteY2" fmla="*/ 3707296 h 4144617"/>
            </a:gdLst>
            <a:ahLst/>
            <a:cxnLst>
              <a:cxn ang="0">
                <a:pos x="connsiteX0" y="connsiteY0"/>
              </a:cxn>
              <a:cxn ang="0">
                <a:pos x="connsiteX1" y="connsiteY1"/>
              </a:cxn>
              <a:cxn ang="0">
                <a:pos x="connsiteX2" y="connsiteY2"/>
              </a:cxn>
            </a:cxnLst>
            <a:rect l="l" t="t" r="r" b="b"/>
            <a:pathLst>
              <a:path w="1659835" h="4144617">
                <a:moveTo>
                  <a:pt x="0" y="0"/>
                </a:moveTo>
                <a:lnTo>
                  <a:pt x="1421296" y="4144617"/>
                </a:lnTo>
                <a:lnTo>
                  <a:pt x="1659835" y="3707296"/>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6" name="Freeform 15"/>
          <p:cNvSpPr/>
          <p:nvPr/>
        </p:nvSpPr>
        <p:spPr bwMode="auto">
          <a:xfrm>
            <a:off x="4043276" y="1800994"/>
            <a:ext cx="1252330" cy="297180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Lst>
            <a:ahLst/>
            <a:cxnLst>
              <a:cxn ang="0">
                <a:pos x="connsiteX0" y="connsiteY0"/>
              </a:cxn>
              <a:cxn ang="0">
                <a:pos x="connsiteX1" y="connsiteY1"/>
              </a:cxn>
              <a:cxn ang="0">
                <a:pos x="connsiteX2" y="connsiteY2"/>
              </a:cxn>
            </a:cxnLst>
            <a:rect l="l" t="t" r="r" b="b"/>
            <a:pathLst>
              <a:path w="1252330" h="2971800">
                <a:moveTo>
                  <a:pt x="0" y="0"/>
                </a:moveTo>
                <a:lnTo>
                  <a:pt x="1013791" y="2971800"/>
                </a:lnTo>
                <a:lnTo>
                  <a:pt x="1252330" y="253447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Freeform 16"/>
          <p:cNvSpPr/>
          <p:nvPr/>
        </p:nvSpPr>
        <p:spPr bwMode="auto">
          <a:xfrm>
            <a:off x="4567031" y="1771827"/>
            <a:ext cx="874643" cy="1888435"/>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Lst>
            <a:ahLst/>
            <a:cxnLst>
              <a:cxn ang="0">
                <a:pos x="connsiteX0" y="connsiteY0"/>
              </a:cxn>
              <a:cxn ang="0">
                <a:pos x="connsiteX1" y="connsiteY1"/>
              </a:cxn>
              <a:cxn ang="0">
                <a:pos x="connsiteX2" y="connsiteY2"/>
              </a:cxn>
            </a:cxnLst>
            <a:rect l="l" t="t" r="r" b="b"/>
            <a:pathLst>
              <a:path w="874643" h="1888435">
                <a:moveTo>
                  <a:pt x="0" y="0"/>
                </a:moveTo>
                <a:lnTo>
                  <a:pt x="636104" y="1888435"/>
                </a:lnTo>
                <a:lnTo>
                  <a:pt x="874643" y="1451114"/>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0" name="Freeform 19"/>
          <p:cNvSpPr/>
          <p:nvPr/>
        </p:nvSpPr>
        <p:spPr bwMode="auto">
          <a:xfrm>
            <a:off x="5034170" y="1784429"/>
            <a:ext cx="526774" cy="80507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 name="connsiteX0" fmla="*/ 0 w 526774"/>
              <a:gd name="connsiteY0" fmla="*/ 0 h 805070"/>
              <a:gd name="connsiteX1" fmla="*/ 288235 w 526774"/>
              <a:gd name="connsiteY1" fmla="*/ 805070 h 805070"/>
              <a:gd name="connsiteX2" fmla="*/ 526774 w 526774"/>
              <a:gd name="connsiteY2" fmla="*/ 367749 h 805070"/>
            </a:gdLst>
            <a:ahLst/>
            <a:cxnLst>
              <a:cxn ang="0">
                <a:pos x="connsiteX0" y="connsiteY0"/>
              </a:cxn>
              <a:cxn ang="0">
                <a:pos x="connsiteX1" y="connsiteY1"/>
              </a:cxn>
              <a:cxn ang="0">
                <a:pos x="connsiteX2" y="connsiteY2"/>
              </a:cxn>
            </a:cxnLst>
            <a:rect l="l" t="t" r="r" b="b"/>
            <a:pathLst>
              <a:path w="526774" h="805070">
                <a:moveTo>
                  <a:pt x="0" y="0"/>
                </a:moveTo>
                <a:lnTo>
                  <a:pt x="288235" y="805070"/>
                </a:lnTo>
                <a:lnTo>
                  <a:pt x="526774" y="36774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1" name="TextBox 20"/>
          <p:cNvSpPr txBox="1"/>
          <p:nvPr/>
        </p:nvSpPr>
        <p:spPr>
          <a:xfrm>
            <a:off x="5373282" y="5479239"/>
            <a:ext cx="3398687" cy="400110"/>
          </a:xfrm>
          <a:prstGeom prst="rect">
            <a:avLst/>
          </a:prstGeom>
          <a:noFill/>
        </p:spPr>
        <p:txBody>
          <a:bodyPr wrap="none" rtlCol="0">
            <a:spAutoFit/>
          </a:bodyPr>
          <a:lstStyle/>
          <a:p>
            <a:r>
              <a:rPr lang="en-US" sz="2000" b="0" dirty="0" smtClean="0">
                <a:latin typeface="+mn-lt"/>
              </a:rPr>
              <a:t>Monovalent species (Na</a:t>
            </a:r>
            <a:r>
              <a:rPr lang="en-US" sz="2000" b="0" baseline="30000" dirty="0" smtClean="0">
                <a:latin typeface="+mn-lt"/>
              </a:rPr>
              <a:t>+</a:t>
            </a:r>
            <a:r>
              <a:rPr lang="en-US" sz="2000" b="0" dirty="0" smtClean="0">
                <a:latin typeface="+mn-lt"/>
              </a:rPr>
              <a:t>, Cl</a:t>
            </a:r>
            <a:r>
              <a:rPr lang="en-US" sz="2000" b="0" baseline="30000" dirty="0" smtClean="0">
                <a:latin typeface="+mn-lt"/>
              </a:rPr>
              <a:t>-</a:t>
            </a:r>
            <a:r>
              <a:rPr lang="en-US" sz="2000" b="0" dirty="0" smtClean="0">
                <a:latin typeface="+mn-lt"/>
              </a:rPr>
              <a:t>)</a:t>
            </a:r>
            <a:endParaRPr lang="en-US" sz="2000" b="0" dirty="0">
              <a:latin typeface="+mn-lt"/>
            </a:endParaRPr>
          </a:p>
        </p:txBody>
      </p:sp>
      <p:sp>
        <p:nvSpPr>
          <p:cNvPr id="22" name="TextBox 21"/>
          <p:cNvSpPr txBox="1"/>
          <p:nvPr/>
        </p:nvSpPr>
        <p:spPr>
          <a:xfrm>
            <a:off x="5295606" y="4114060"/>
            <a:ext cx="2882520" cy="707886"/>
          </a:xfrm>
          <a:prstGeom prst="rect">
            <a:avLst/>
          </a:prstGeom>
          <a:noFill/>
        </p:spPr>
        <p:txBody>
          <a:bodyPr wrap="none" rtlCol="0">
            <a:spAutoFit/>
          </a:bodyPr>
          <a:lstStyle/>
          <a:p>
            <a:r>
              <a:rPr lang="en-US" sz="2000" b="0" dirty="0" smtClean="0">
                <a:latin typeface="+mn-lt"/>
              </a:rPr>
              <a:t>Dissolved organic matter</a:t>
            </a:r>
          </a:p>
          <a:p>
            <a:r>
              <a:rPr lang="en-US" sz="2000" b="0" dirty="0" smtClean="0">
                <a:latin typeface="+mn-lt"/>
              </a:rPr>
              <a:t>Divalent ions (Ca</a:t>
            </a:r>
            <a:r>
              <a:rPr lang="en-US" sz="2000" b="0" baseline="30000" dirty="0" smtClean="0">
                <a:latin typeface="+mn-lt"/>
              </a:rPr>
              <a:t>2+</a:t>
            </a:r>
            <a:r>
              <a:rPr lang="en-US" sz="2000" b="0" dirty="0" smtClean="0">
                <a:latin typeface="+mn-lt"/>
              </a:rPr>
              <a:t>, </a:t>
            </a:r>
            <a:r>
              <a:rPr lang="en-US" sz="2000" b="0" dirty="0" smtClean="0"/>
              <a:t>Mg</a:t>
            </a:r>
            <a:r>
              <a:rPr lang="en-US" sz="2000" b="0" baseline="30000" dirty="0" smtClean="0"/>
              <a:t>2</a:t>
            </a:r>
            <a:r>
              <a:rPr lang="en-US" sz="2000" b="0" baseline="30000" dirty="0"/>
              <a:t>+</a:t>
            </a:r>
            <a:r>
              <a:rPr lang="en-US" sz="2000" b="0" dirty="0" smtClean="0">
                <a:latin typeface="+mn-lt"/>
              </a:rPr>
              <a:t>)</a:t>
            </a:r>
            <a:endParaRPr lang="en-US" sz="2000" b="0" dirty="0">
              <a:latin typeface="+mn-lt"/>
            </a:endParaRPr>
          </a:p>
        </p:txBody>
      </p:sp>
      <p:sp>
        <p:nvSpPr>
          <p:cNvPr id="23" name="TextBox 22"/>
          <p:cNvSpPr txBox="1"/>
          <p:nvPr/>
        </p:nvSpPr>
        <p:spPr>
          <a:xfrm>
            <a:off x="5592234" y="3065423"/>
            <a:ext cx="1651414" cy="707886"/>
          </a:xfrm>
          <a:prstGeom prst="rect">
            <a:avLst/>
          </a:prstGeom>
          <a:noFill/>
        </p:spPr>
        <p:txBody>
          <a:bodyPr wrap="none" rtlCol="0">
            <a:spAutoFit/>
          </a:bodyPr>
          <a:lstStyle/>
          <a:p>
            <a:r>
              <a:rPr lang="en-US" sz="2000" b="0" dirty="0" smtClean="0">
                <a:latin typeface="+mn-lt"/>
              </a:rPr>
              <a:t>Small colloids</a:t>
            </a:r>
          </a:p>
          <a:p>
            <a:r>
              <a:rPr lang="en-US" sz="2000" b="0" dirty="0" smtClean="0">
                <a:latin typeface="+mn-lt"/>
              </a:rPr>
              <a:t>Viruses</a:t>
            </a:r>
            <a:endParaRPr lang="en-US" sz="2000" b="0" dirty="0">
              <a:latin typeface="+mn-lt"/>
            </a:endParaRPr>
          </a:p>
        </p:txBody>
      </p:sp>
      <p:sp>
        <p:nvSpPr>
          <p:cNvPr id="24" name="TextBox 23"/>
          <p:cNvSpPr txBox="1"/>
          <p:nvPr/>
        </p:nvSpPr>
        <p:spPr>
          <a:xfrm>
            <a:off x="5780343" y="1663642"/>
            <a:ext cx="2289011" cy="1015663"/>
          </a:xfrm>
          <a:prstGeom prst="rect">
            <a:avLst/>
          </a:prstGeom>
          <a:noFill/>
        </p:spPr>
        <p:txBody>
          <a:bodyPr wrap="square" rtlCol="0">
            <a:spAutoFit/>
          </a:bodyPr>
          <a:lstStyle/>
          <a:p>
            <a:r>
              <a:rPr lang="en-US" sz="2000" b="0" dirty="0" smtClean="0">
                <a:latin typeface="+mn-lt"/>
              </a:rPr>
              <a:t>Particles, Sediment</a:t>
            </a:r>
          </a:p>
          <a:p>
            <a:r>
              <a:rPr lang="en-US" sz="2000" b="0" dirty="0" smtClean="0">
                <a:latin typeface="+mn-lt"/>
              </a:rPr>
              <a:t>Algae, Protozoa, Bacteria</a:t>
            </a:r>
            <a:endParaRPr lang="en-US" sz="2000" b="0" dirty="0">
              <a:latin typeface="+mn-lt"/>
            </a:endParaRPr>
          </a:p>
        </p:txBody>
      </p:sp>
      <p:sp>
        <p:nvSpPr>
          <p:cNvPr id="25" name="TextBox 24"/>
          <p:cNvSpPr txBox="1"/>
          <p:nvPr/>
        </p:nvSpPr>
        <p:spPr>
          <a:xfrm rot="16200000">
            <a:off x="-253917" y="2637438"/>
            <a:ext cx="1389467" cy="707886"/>
          </a:xfrm>
          <a:prstGeom prst="rect">
            <a:avLst/>
          </a:prstGeom>
          <a:noFill/>
        </p:spPr>
        <p:txBody>
          <a:bodyPr wrap="square" rtlCol="0">
            <a:spAutoFit/>
          </a:bodyPr>
          <a:lstStyle/>
          <a:p>
            <a:pPr algn="ctr"/>
            <a:r>
              <a:rPr lang="en-US" sz="2000" b="0" dirty="0" smtClean="0">
                <a:latin typeface="+mn-lt"/>
              </a:rPr>
              <a:t>Membrane filtration</a:t>
            </a:r>
          </a:p>
        </p:txBody>
      </p:sp>
      <p:sp>
        <p:nvSpPr>
          <p:cNvPr id="26" name="TextBox 25"/>
          <p:cNvSpPr txBox="1"/>
          <p:nvPr/>
        </p:nvSpPr>
        <p:spPr>
          <a:xfrm rot="16200000">
            <a:off x="-286599" y="4496707"/>
            <a:ext cx="1389467" cy="707886"/>
          </a:xfrm>
          <a:prstGeom prst="rect">
            <a:avLst/>
          </a:prstGeom>
          <a:noFill/>
        </p:spPr>
        <p:txBody>
          <a:bodyPr wrap="square" rtlCol="0">
            <a:spAutoFit/>
          </a:bodyPr>
          <a:lstStyle/>
          <a:p>
            <a:pPr algn="ctr"/>
            <a:r>
              <a:rPr lang="en-US" sz="2000" b="0" dirty="0" smtClean="0">
                <a:latin typeface="+mn-lt"/>
              </a:rPr>
              <a:t>Reverse Osmosis</a:t>
            </a:r>
          </a:p>
        </p:txBody>
      </p:sp>
      <p:sp>
        <p:nvSpPr>
          <p:cNvPr id="27" name="Left Brace 26"/>
          <p:cNvSpPr/>
          <p:nvPr/>
        </p:nvSpPr>
        <p:spPr bwMode="auto">
          <a:xfrm>
            <a:off x="783744" y="1826845"/>
            <a:ext cx="347541" cy="1946464"/>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8" name="Left Brace 27"/>
          <p:cNvSpPr/>
          <p:nvPr/>
        </p:nvSpPr>
        <p:spPr bwMode="auto">
          <a:xfrm>
            <a:off x="749142" y="3799162"/>
            <a:ext cx="373271" cy="2169994"/>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693046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61313117"/>
              </p:ext>
            </p:extLst>
          </p:nvPr>
        </p:nvGraphicFramePr>
        <p:xfrm>
          <a:off x="571500" y="0"/>
          <a:ext cx="8229600" cy="631952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162131658"/>
                    </a:ext>
                  </a:extLst>
                </a:gridCol>
                <a:gridCol w="2057400">
                  <a:extLst>
                    <a:ext uri="{9D8B030D-6E8A-4147-A177-3AD203B41FA5}">
                      <a16:colId xmlns:a16="http://schemas.microsoft.com/office/drawing/2014/main" val="3446495722"/>
                    </a:ext>
                  </a:extLst>
                </a:gridCol>
                <a:gridCol w="2057400">
                  <a:extLst>
                    <a:ext uri="{9D8B030D-6E8A-4147-A177-3AD203B41FA5}">
                      <a16:colId xmlns:a16="http://schemas.microsoft.com/office/drawing/2014/main" val="891244181"/>
                    </a:ext>
                  </a:extLst>
                </a:gridCol>
                <a:gridCol w="2057400">
                  <a:extLst>
                    <a:ext uri="{9D8B030D-6E8A-4147-A177-3AD203B41FA5}">
                      <a16:colId xmlns:a16="http://schemas.microsoft.com/office/drawing/2014/main" val="262166984"/>
                    </a:ext>
                  </a:extLst>
                </a:gridCol>
              </a:tblGrid>
              <a:tr h="370840">
                <a:tc>
                  <a:txBody>
                    <a:bodyPr/>
                    <a:lstStyle/>
                    <a:p>
                      <a:r>
                        <a:rPr lang="en-US" dirty="0" smtClean="0"/>
                        <a:t>Parameter</a:t>
                      </a:r>
                      <a:endParaRPr lang="en-US" dirty="0"/>
                    </a:p>
                  </a:txBody>
                  <a:tcPr/>
                </a:tc>
                <a:tc>
                  <a:txBody>
                    <a:bodyPr/>
                    <a:lstStyle/>
                    <a:p>
                      <a:r>
                        <a:rPr lang="en-US" dirty="0" smtClean="0"/>
                        <a:t>Membrane</a:t>
                      </a:r>
                      <a:r>
                        <a:rPr lang="en-US" baseline="0" dirty="0" smtClean="0"/>
                        <a:t> Filtration</a:t>
                      </a:r>
                      <a:endParaRPr lang="en-US" dirty="0"/>
                    </a:p>
                  </a:txBody>
                  <a:tcPr/>
                </a:tc>
                <a:tc>
                  <a:txBody>
                    <a:bodyPr/>
                    <a:lstStyle/>
                    <a:p>
                      <a:r>
                        <a:rPr lang="en-US" dirty="0" smtClean="0"/>
                        <a:t>Reverse Osmosis</a:t>
                      </a:r>
                      <a:endParaRPr lang="en-US" dirty="0"/>
                    </a:p>
                  </a:txBody>
                  <a:tcPr/>
                </a:tc>
                <a:tc>
                  <a:txBody>
                    <a:bodyPr/>
                    <a:lstStyle/>
                    <a:p>
                      <a:r>
                        <a:rPr lang="en-US" dirty="0" smtClean="0"/>
                        <a:t>Rapid</a:t>
                      </a:r>
                      <a:r>
                        <a:rPr lang="en-US" baseline="0" dirty="0" smtClean="0"/>
                        <a:t> Granular Filtration</a:t>
                      </a:r>
                      <a:endParaRPr lang="en-US" dirty="0"/>
                    </a:p>
                  </a:txBody>
                  <a:tcPr/>
                </a:tc>
                <a:extLst>
                  <a:ext uri="{0D108BD9-81ED-4DB2-BD59-A6C34878D82A}">
                    <a16:rowId xmlns:a16="http://schemas.microsoft.com/office/drawing/2014/main" val="1304035898"/>
                  </a:ext>
                </a:extLst>
              </a:tr>
              <a:tr h="370840">
                <a:tc>
                  <a:txBody>
                    <a:bodyPr/>
                    <a:lstStyle/>
                    <a:p>
                      <a:r>
                        <a:rPr lang="en-US" dirty="0" smtClean="0"/>
                        <a:t>Mechanism</a:t>
                      </a:r>
                      <a:endParaRPr lang="en-US" dirty="0"/>
                    </a:p>
                  </a:txBody>
                  <a:tcPr/>
                </a:tc>
                <a:tc>
                  <a:txBody>
                    <a:bodyPr/>
                    <a:lstStyle/>
                    <a:p>
                      <a:r>
                        <a:rPr lang="en-US" dirty="0" smtClean="0"/>
                        <a:t>Straining (size exclusion)</a:t>
                      </a:r>
                      <a:endParaRPr lang="en-US" dirty="0"/>
                    </a:p>
                  </a:txBody>
                  <a:tcPr/>
                </a:tc>
                <a:tc>
                  <a:txBody>
                    <a:bodyPr/>
                    <a:lstStyle/>
                    <a:p>
                      <a:r>
                        <a:rPr lang="en-US" dirty="0" smtClean="0"/>
                        <a:t>Differences in solubility</a:t>
                      </a:r>
                      <a:r>
                        <a:rPr lang="en-US" baseline="0" dirty="0" smtClean="0"/>
                        <a:t> or diffusivity</a:t>
                      </a:r>
                      <a:endParaRPr lang="en-US" dirty="0"/>
                    </a:p>
                  </a:txBody>
                  <a:tcPr/>
                </a:tc>
                <a:tc>
                  <a:txBody>
                    <a:bodyPr/>
                    <a:lstStyle/>
                    <a:p>
                      <a:r>
                        <a:rPr lang="en-US" dirty="0" smtClean="0"/>
                        <a:t>Flow</a:t>
                      </a:r>
                      <a:r>
                        <a:rPr lang="en-US" baseline="0" dirty="0" smtClean="0"/>
                        <a:t> constrictions</a:t>
                      </a:r>
                      <a:endParaRPr lang="en-US" dirty="0"/>
                    </a:p>
                  </a:txBody>
                  <a:tcPr/>
                </a:tc>
                <a:extLst>
                  <a:ext uri="{0D108BD9-81ED-4DB2-BD59-A6C34878D82A}">
                    <a16:rowId xmlns:a16="http://schemas.microsoft.com/office/drawing/2014/main" val="1676672178"/>
                  </a:ext>
                </a:extLst>
              </a:tr>
              <a:tr h="370840">
                <a:tc>
                  <a:txBody>
                    <a:bodyPr/>
                    <a:lstStyle/>
                    <a:p>
                      <a:r>
                        <a:rPr lang="en-US" dirty="0" smtClean="0"/>
                        <a:t>Removal efficiency</a:t>
                      </a:r>
                      <a:endParaRPr lang="en-US" dirty="0"/>
                    </a:p>
                  </a:txBody>
                  <a:tcPr/>
                </a:tc>
                <a:tc>
                  <a:txBody>
                    <a:bodyPr/>
                    <a:lstStyle/>
                    <a:p>
                      <a:r>
                        <a:rPr lang="en-US" dirty="0" err="1" smtClean="0"/>
                        <a:t>pC</a:t>
                      </a:r>
                      <a:r>
                        <a:rPr lang="en-US" dirty="0" smtClean="0"/>
                        <a:t>*</a:t>
                      </a:r>
                      <a:r>
                        <a:rPr lang="en-US" baseline="0" dirty="0" smtClean="0"/>
                        <a:t> of 6 (99.9999%)</a:t>
                      </a:r>
                      <a:endParaRPr lang="en-US" dirty="0"/>
                    </a:p>
                  </a:txBody>
                  <a:tcPr/>
                </a:tc>
                <a:tc>
                  <a:txBody>
                    <a:bodyPr/>
                    <a:lstStyle/>
                    <a:p>
                      <a:r>
                        <a:rPr lang="en-US" dirty="0" smtClean="0"/>
                        <a:t>50% to 99%</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3335860446"/>
                  </a:ext>
                </a:extLst>
              </a:tr>
              <a:tr h="370840">
                <a:tc>
                  <a:txBody>
                    <a:bodyPr/>
                    <a:lstStyle/>
                    <a:p>
                      <a:r>
                        <a:rPr lang="en-US" dirty="0" smtClean="0"/>
                        <a:t>Transmembrane</a:t>
                      </a:r>
                      <a:r>
                        <a:rPr lang="en-US" baseline="0" dirty="0" smtClean="0"/>
                        <a:t> pressure</a:t>
                      </a:r>
                      <a:endParaRPr lang="en-US" dirty="0"/>
                    </a:p>
                  </a:txBody>
                  <a:tcPr/>
                </a:tc>
                <a:tc>
                  <a:txBody>
                    <a:bodyPr/>
                    <a:lstStyle/>
                    <a:p>
                      <a:r>
                        <a:rPr lang="en-US" dirty="0" smtClean="0"/>
                        <a:t>0.2 - 1 bar</a:t>
                      </a:r>
                      <a:endParaRPr lang="en-US" dirty="0"/>
                    </a:p>
                  </a:txBody>
                  <a:tcPr/>
                </a:tc>
                <a:tc>
                  <a:txBody>
                    <a:bodyPr/>
                    <a:lstStyle/>
                    <a:p>
                      <a:r>
                        <a:rPr lang="en-US" sz="1800" b="0" i="0" kern="1200" dirty="0" smtClean="0">
                          <a:solidFill>
                            <a:schemeClr val="dk1"/>
                          </a:solidFill>
                          <a:effectLst/>
                          <a:latin typeface="+mn-lt"/>
                          <a:ea typeface="+mn-ea"/>
                          <a:cs typeface="+mn-cs"/>
                        </a:rPr>
                        <a:t>5 – 85 bar</a:t>
                      </a:r>
                      <a:endParaRPr lang="en-US" dirty="0"/>
                    </a:p>
                  </a:txBody>
                  <a:tcPr/>
                </a:tc>
                <a:tc>
                  <a:txBody>
                    <a:bodyPr/>
                    <a:lstStyle/>
                    <a:p>
                      <a:endParaRPr lang="en-US" dirty="0"/>
                    </a:p>
                  </a:txBody>
                  <a:tcPr/>
                </a:tc>
                <a:extLst>
                  <a:ext uri="{0D108BD9-81ED-4DB2-BD59-A6C34878D82A}">
                    <a16:rowId xmlns:a16="http://schemas.microsoft.com/office/drawing/2014/main" val="2877260581"/>
                  </a:ext>
                </a:extLst>
              </a:tr>
              <a:tr h="370840">
                <a:tc>
                  <a:txBody>
                    <a:bodyPr/>
                    <a:lstStyle/>
                    <a:p>
                      <a:r>
                        <a:rPr lang="en-US" dirty="0" smtClean="0"/>
                        <a:t>Transmembrane head loss</a:t>
                      </a:r>
                      <a:endParaRPr lang="en-US" dirty="0"/>
                    </a:p>
                  </a:txBody>
                  <a:tcPr/>
                </a:tc>
                <a:tc>
                  <a:txBody>
                    <a:bodyPr/>
                    <a:lstStyle/>
                    <a:p>
                      <a:r>
                        <a:rPr lang="en-US" dirty="0" smtClean="0"/>
                        <a:t>2 – 10 m</a:t>
                      </a:r>
                      <a:endParaRPr lang="en-US" dirty="0"/>
                    </a:p>
                  </a:txBody>
                  <a:tcPr/>
                </a:tc>
                <a:tc>
                  <a:txBody>
                    <a:bodyPr/>
                    <a:lstStyle/>
                    <a:p>
                      <a:r>
                        <a:rPr lang="en-US" dirty="0" smtClean="0"/>
                        <a:t>50 –</a:t>
                      </a:r>
                      <a:r>
                        <a:rPr lang="en-US" baseline="0" dirty="0" smtClean="0"/>
                        <a:t> 850 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 m (0.2</a:t>
                      </a:r>
                      <a:r>
                        <a:rPr lang="en-US" baseline="0" dirty="0" smtClean="0"/>
                        <a:t> – 0.8 m for </a:t>
                      </a:r>
                      <a:r>
                        <a:rPr lang="en-US" baseline="0" dirty="0" err="1" smtClean="0"/>
                        <a:t>StaRS</a:t>
                      </a:r>
                      <a:r>
                        <a:rPr lang="en-US" baseline="0" dirty="0" smtClean="0"/>
                        <a:t>)</a:t>
                      </a:r>
                      <a:endParaRPr lang="en-US" dirty="0" smtClean="0"/>
                    </a:p>
                  </a:txBody>
                  <a:tcPr/>
                </a:tc>
                <a:extLst>
                  <a:ext uri="{0D108BD9-81ED-4DB2-BD59-A6C34878D82A}">
                    <a16:rowId xmlns:a16="http://schemas.microsoft.com/office/drawing/2014/main" val="802611963"/>
                  </a:ext>
                </a:extLst>
              </a:tr>
              <a:tr h="370840">
                <a:tc>
                  <a:txBody>
                    <a:bodyPr/>
                    <a:lstStyle/>
                    <a:p>
                      <a:r>
                        <a:rPr lang="en-US" dirty="0" smtClean="0"/>
                        <a:t>Membrane velocity*</a:t>
                      </a:r>
                      <a:endParaRPr lang="en-US" dirty="0"/>
                    </a:p>
                  </a:txBody>
                  <a:tcPr/>
                </a:tc>
                <a:tc>
                  <a:txBody>
                    <a:bodyPr/>
                    <a:lstStyle/>
                    <a:p>
                      <a:r>
                        <a:rPr lang="en-US" dirty="0" smtClean="0"/>
                        <a:t>8 – 50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0.3 – 14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1.4 – 4.2 mm/s</a:t>
                      </a:r>
                      <a:endParaRPr lang="en-US" dirty="0"/>
                    </a:p>
                  </a:txBody>
                  <a:tcPr/>
                </a:tc>
                <a:extLst>
                  <a:ext uri="{0D108BD9-81ED-4DB2-BD59-A6C34878D82A}">
                    <a16:rowId xmlns:a16="http://schemas.microsoft.com/office/drawing/2014/main" val="278870735"/>
                  </a:ext>
                </a:extLst>
              </a:tr>
              <a:tr h="370840">
                <a:tc>
                  <a:txBody>
                    <a:bodyPr/>
                    <a:lstStyle/>
                    <a:p>
                      <a:r>
                        <a:rPr lang="en-US" dirty="0" smtClean="0"/>
                        <a:t>Competing process</a:t>
                      </a:r>
                      <a:endParaRPr lang="en-US" dirty="0"/>
                    </a:p>
                  </a:txBody>
                  <a:tcPr/>
                </a:tc>
                <a:tc>
                  <a:txBody>
                    <a:bodyPr/>
                    <a:lstStyle/>
                    <a:p>
                      <a:r>
                        <a:rPr lang="en-US" dirty="0" smtClean="0"/>
                        <a:t>Floc/floc</a:t>
                      </a:r>
                      <a:r>
                        <a:rPr lang="en-US" baseline="0" dirty="0" smtClean="0"/>
                        <a:t> blanket/</a:t>
                      </a:r>
                      <a:r>
                        <a:rPr lang="en-US" baseline="0" dirty="0" err="1" smtClean="0"/>
                        <a:t>sed</a:t>
                      </a:r>
                      <a:r>
                        <a:rPr lang="en-US" baseline="0" dirty="0" smtClean="0"/>
                        <a:t>/filter</a:t>
                      </a:r>
                      <a:endParaRPr lang="en-US" dirty="0"/>
                    </a:p>
                  </a:txBody>
                  <a:tcPr/>
                </a:tc>
                <a:tc>
                  <a:txBody>
                    <a:bodyPr/>
                    <a:lstStyle/>
                    <a:p>
                      <a:r>
                        <a:rPr lang="en-US" dirty="0" smtClean="0"/>
                        <a:t>Carbon adsorption, ion exchange, precipitative softening, distillation</a:t>
                      </a:r>
                      <a:endParaRPr lang="en-US" dirty="0"/>
                    </a:p>
                  </a:txBody>
                  <a:tcPr/>
                </a:tc>
                <a:tc>
                  <a:txBody>
                    <a:bodyPr/>
                    <a:lstStyle/>
                    <a:p>
                      <a:endParaRPr lang="en-US" dirty="0"/>
                    </a:p>
                  </a:txBody>
                  <a:tcPr/>
                </a:tc>
                <a:extLst>
                  <a:ext uri="{0D108BD9-81ED-4DB2-BD59-A6C34878D82A}">
                    <a16:rowId xmlns:a16="http://schemas.microsoft.com/office/drawing/2014/main" val="2567823646"/>
                  </a:ext>
                </a:extLst>
              </a:tr>
              <a:tr h="370840">
                <a:tc>
                  <a:txBody>
                    <a:bodyPr/>
                    <a:lstStyle/>
                    <a:p>
                      <a:r>
                        <a:rPr lang="en-US" dirty="0" smtClean="0"/>
                        <a:t>Filter run time</a:t>
                      </a:r>
                      <a:endParaRPr lang="en-US" dirty="0"/>
                    </a:p>
                  </a:txBody>
                  <a:tcPr/>
                </a:tc>
                <a:tc>
                  <a:txBody>
                    <a:bodyPr/>
                    <a:lstStyle/>
                    <a:p>
                      <a:r>
                        <a:rPr lang="en-US" dirty="0" smtClean="0"/>
                        <a:t>30 – 90 minutes</a:t>
                      </a:r>
                      <a:endParaRPr lang="en-US" dirty="0"/>
                    </a:p>
                  </a:txBody>
                  <a:tcPr/>
                </a:tc>
                <a:tc>
                  <a:txBody>
                    <a:bodyPr/>
                    <a:lstStyle/>
                    <a:p>
                      <a:endParaRPr lang="en-US" dirty="0"/>
                    </a:p>
                  </a:txBody>
                  <a:tcPr/>
                </a:tc>
                <a:tc>
                  <a:txBody>
                    <a:bodyPr/>
                    <a:lstStyle/>
                    <a:p>
                      <a:r>
                        <a:rPr lang="en-US" dirty="0" smtClean="0"/>
                        <a:t>1 – 4 days</a:t>
                      </a:r>
                      <a:endParaRPr lang="en-US" dirty="0"/>
                    </a:p>
                  </a:txBody>
                  <a:tcPr/>
                </a:tc>
                <a:extLst>
                  <a:ext uri="{0D108BD9-81ED-4DB2-BD59-A6C34878D82A}">
                    <a16:rowId xmlns:a16="http://schemas.microsoft.com/office/drawing/2014/main" val="3354278088"/>
                  </a:ext>
                </a:extLst>
              </a:tr>
              <a:tr h="370840">
                <a:tc>
                  <a:txBody>
                    <a:bodyPr/>
                    <a:lstStyle/>
                    <a:p>
                      <a:r>
                        <a:rPr lang="en-US" dirty="0" smtClean="0"/>
                        <a:t>Backwash</a:t>
                      </a:r>
                      <a:r>
                        <a:rPr lang="en-US" baseline="0" dirty="0" smtClean="0"/>
                        <a:t> duration</a:t>
                      </a:r>
                      <a:endParaRPr lang="en-US" dirty="0"/>
                    </a:p>
                  </a:txBody>
                  <a:tcPr/>
                </a:tc>
                <a:tc>
                  <a:txBody>
                    <a:bodyPr/>
                    <a:lstStyle/>
                    <a:p>
                      <a:r>
                        <a:rPr lang="en-US" dirty="0" smtClean="0"/>
                        <a:t>1 – 3 minutes</a:t>
                      </a:r>
                      <a:endParaRPr lang="en-US" dirty="0"/>
                    </a:p>
                  </a:txBody>
                  <a:tcPr/>
                </a:tc>
                <a:tc>
                  <a:txBody>
                    <a:bodyPr/>
                    <a:lstStyle/>
                    <a:p>
                      <a:endParaRPr lang="en-US" dirty="0"/>
                    </a:p>
                  </a:txBody>
                  <a:tcPr/>
                </a:tc>
                <a:tc>
                  <a:txBody>
                    <a:bodyPr/>
                    <a:lstStyle/>
                    <a:p>
                      <a:r>
                        <a:rPr lang="en-US" dirty="0" smtClean="0"/>
                        <a:t>10-15 minutes</a:t>
                      </a:r>
                      <a:endParaRPr lang="en-US" dirty="0"/>
                    </a:p>
                  </a:txBody>
                  <a:tcPr/>
                </a:tc>
                <a:extLst>
                  <a:ext uri="{0D108BD9-81ED-4DB2-BD59-A6C34878D82A}">
                    <a16:rowId xmlns:a16="http://schemas.microsoft.com/office/drawing/2014/main" val="1533273373"/>
                  </a:ext>
                </a:extLst>
              </a:tr>
            </a:tbl>
          </a:graphicData>
        </a:graphic>
      </p:graphicFrame>
      <p:sp>
        <p:nvSpPr>
          <p:cNvPr id="6" name="TextBox 5"/>
          <p:cNvSpPr txBox="1"/>
          <p:nvPr/>
        </p:nvSpPr>
        <p:spPr>
          <a:xfrm>
            <a:off x="367645" y="6400800"/>
            <a:ext cx="2930610" cy="523220"/>
          </a:xfrm>
          <a:prstGeom prst="rect">
            <a:avLst/>
          </a:prstGeom>
          <a:noFill/>
        </p:spPr>
        <p:txBody>
          <a:bodyPr wrap="none" rtlCol="0">
            <a:spAutoFit/>
          </a:bodyPr>
          <a:lstStyle/>
          <a:p>
            <a:r>
              <a:rPr lang="en-US" b="0" dirty="0" smtClean="0">
                <a:latin typeface="+mn-lt"/>
              </a:rPr>
              <a:t>*not pore velocity</a:t>
            </a:r>
          </a:p>
        </p:txBody>
      </p:sp>
    </p:spTree>
    <p:extLst>
      <p:ext uri="{BB962C8B-B14F-4D97-AF65-F5344CB8AC3E}">
        <p14:creationId xmlns:p14="http://schemas.microsoft.com/office/powerpoint/2010/main" val="40774363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membranes?</a:t>
            </a:r>
            <a:endParaRPr lang="en-US" dirty="0"/>
          </a:p>
        </p:txBody>
      </p:sp>
      <p:sp>
        <p:nvSpPr>
          <p:cNvPr id="3" name="Content Placeholder 2"/>
          <p:cNvSpPr>
            <a:spLocks noGrp="1"/>
          </p:cNvSpPr>
          <p:nvPr>
            <p:ph idx="1"/>
          </p:nvPr>
        </p:nvSpPr>
        <p:spPr/>
        <p:txBody>
          <a:bodyPr/>
          <a:lstStyle/>
          <a:p>
            <a:r>
              <a:rPr lang="en-US" dirty="0" smtClean="0"/>
              <a:t>1993 Milwaukee Cryptosporidiosis outbreak revealed that sand filters can fail </a:t>
            </a:r>
          </a:p>
          <a:p>
            <a:r>
              <a:rPr lang="en-US" dirty="0" smtClean="0"/>
              <a:t>Absolute (almost) barrier to protozoa and bacteria pathogens</a:t>
            </a:r>
          </a:p>
          <a:p>
            <a:r>
              <a:rPr lang="en-US" dirty="0" smtClean="0"/>
              <a:t>Doesn’t require getting the chemical dose right</a:t>
            </a:r>
          </a:p>
          <a:p>
            <a:r>
              <a:rPr lang="en-US" dirty="0" smtClean="0"/>
              <a:t>Simpler to understand how it works</a:t>
            </a:r>
          </a:p>
          <a:p>
            <a:r>
              <a:rPr lang="en-US" dirty="0" smtClean="0"/>
              <a:t>But at the cost of higher energy, more chemicals, and more plastic waste</a:t>
            </a:r>
          </a:p>
          <a:p>
            <a:endParaRPr lang="en-US" dirty="0" smtClean="0"/>
          </a:p>
          <a:p>
            <a:endParaRPr lang="en-US" dirty="0"/>
          </a:p>
        </p:txBody>
      </p:sp>
    </p:spTree>
    <p:extLst>
      <p:ext uri="{BB962C8B-B14F-4D97-AF65-F5344CB8AC3E}">
        <p14:creationId xmlns:p14="http://schemas.microsoft.com/office/powerpoint/2010/main" val="32571616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371600"/>
            <a:ext cx="9144000" cy="5486400"/>
          </a:xfrm>
          <a:prstGeom prst="rect">
            <a:avLst/>
          </a:prstGeom>
        </p:spPr>
      </p:pic>
      <p:sp>
        <p:nvSpPr>
          <p:cNvPr id="2" name="Title 1"/>
          <p:cNvSpPr>
            <a:spLocks noGrp="1"/>
          </p:cNvSpPr>
          <p:nvPr>
            <p:ph type="title"/>
          </p:nvPr>
        </p:nvSpPr>
        <p:spPr/>
        <p:txBody>
          <a:bodyPr/>
          <a:lstStyle/>
          <a:p>
            <a:r>
              <a:rPr lang="en-US" dirty="0" smtClean="0"/>
              <a:t>Definition of rejection for Membrane and Ultra Filtration</a:t>
            </a:r>
            <a:endParaRPr lang="en-US" dirty="0"/>
          </a:p>
        </p:txBody>
      </p:sp>
      <p:sp>
        <p:nvSpPr>
          <p:cNvPr id="8" name="Freeform 7"/>
          <p:cNvSpPr/>
          <p:nvPr/>
        </p:nvSpPr>
        <p:spPr bwMode="auto">
          <a:xfrm>
            <a:off x="2653748" y="2057399"/>
            <a:ext cx="1371600"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9" name="Freeform 8"/>
          <p:cNvSpPr/>
          <p:nvPr/>
        </p:nvSpPr>
        <p:spPr bwMode="auto">
          <a:xfrm>
            <a:off x="4527274" y="2057400"/>
            <a:ext cx="1396448"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3" name="TextBox 12"/>
          <p:cNvSpPr txBox="1"/>
          <p:nvPr/>
        </p:nvSpPr>
        <p:spPr>
          <a:xfrm>
            <a:off x="3794999" y="2514600"/>
            <a:ext cx="1554001" cy="1323439"/>
          </a:xfrm>
          <a:prstGeom prst="rect">
            <a:avLst/>
          </a:prstGeom>
          <a:noFill/>
        </p:spPr>
        <p:txBody>
          <a:bodyPr wrap="square" rtlCol="0">
            <a:spAutoFit/>
          </a:bodyPr>
          <a:lstStyle/>
          <a:p>
            <a:r>
              <a:rPr lang="en-US" sz="2000" b="0" dirty="0" smtClean="0">
                <a:latin typeface="+mn-lt"/>
              </a:rPr>
              <a:t>UF membrane retention rating</a:t>
            </a:r>
            <a:endParaRPr lang="en-US" sz="2000" b="0" dirty="0">
              <a:latin typeface="+mn-lt"/>
            </a:endParaRPr>
          </a:p>
        </p:txBody>
      </p:sp>
      <p:cxnSp>
        <p:nvCxnSpPr>
          <p:cNvPr id="16" name="Straight Connector 15"/>
          <p:cNvCxnSpPr/>
          <p:nvPr/>
        </p:nvCxnSpPr>
        <p:spPr bwMode="auto">
          <a:xfrm flipV="1">
            <a:off x="1152939" y="2425148"/>
            <a:ext cx="2521043" cy="4171"/>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9" name="TextBox 18"/>
          <p:cNvSpPr txBox="1"/>
          <p:nvPr/>
        </p:nvSpPr>
        <p:spPr>
          <a:xfrm>
            <a:off x="6182138" y="2425148"/>
            <a:ext cx="1769166" cy="1015663"/>
          </a:xfrm>
          <a:prstGeom prst="rect">
            <a:avLst/>
          </a:prstGeom>
          <a:noFill/>
        </p:spPr>
        <p:txBody>
          <a:bodyPr wrap="square" rtlCol="0">
            <a:spAutoFit/>
          </a:bodyPr>
          <a:lstStyle/>
          <a:p>
            <a:r>
              <a:rPr lang="en-US" sz="2000" b="0" dirty="0" smtClean="0">
                <a:latin typeface="+mn-lt"/>
              </a:rPr>
              <a:t>MF membrane retention rating</a:t>
            </a:r>
            <a:endParaRPr lang="en-US" sz="2000" b="0" dirty="0">
              <a:latin typeface="+mn-lt"/>
            </a:endParaRPr>
          </a:p>
        </p:txBody>
      </p:sp>
      <p:cxnSp>
        <p:nvCxnSpPr>
          <p:cNvPr id="21" name="Straight Arrow Connector 20"/>
          <p:cNvCxnSpPr/>
          <p:nvPr/>
        </p:nvCxnSpPr>
        <p:spPr bwMode="auto">
          <a:xfrm flipH="1" flipV="1">
            <a:off x="5850926" y="2057399"/>
            <a:ext cx="301396" cy="36774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flipH="1" flipV="1">
            <a:off x="3673982" y="2425148"/>
            <a:ext cx="258416" cy="188843"/>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35865" y="3897794"/>
            <a:ext cx="1497996" cy="471896"/>
          </a:xfrm>
          <a:prstGeom prst="rect">
            <a:avLst/>
          </a:prstGeom>
        </p:spPr>
      </p:pic>
    </p:spTree>
    <p:extLst>
      <p:ext uri="{BB962C8B-B14F-4D97-AF65-F5344CB8AC3E}">
        <p14:creationId xmlns:p14="http://schemas.microsoft.com/office/powerpoint/2010/main" val="561770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particle capture mechanisms</a:t>
            </a:r>
            <a:endParaRPr lang="en-US" dirty="0"/>
          </a:p>
        </p:txBody>
      </p:sp>
      <p:pic>
        <p:nvPicPr>
          <p:cNvPr id="2050" name="Picture 2" descr="X-section of 0.4 pore size of polycarbonate membrane at 5,000x and 5.0 kV"/>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27553"/>
          <a:stretch/>
        </p:blipFill>
        <p:spPr bwMode="auto">
          <a:xfrm>
            <a:off x="0" y="3796748"/>
            <a:ext cx="9144000" cy="41247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Freeform 4"/>
          <p:cNvSpPr/>
          <p:nvPr/>
        </p:nvSpPr>
        <p:spPr bwMode="auto">
          <a:xfrm>
            <a:off x="756782" y="4242871"/>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7" name="Freeform 6"/>
          <p:cNvSpPr/>
          <p:nvPr/>
        </p:nvSpPr>
        <p:spPr bwMode="auto">
          <a:xfrm>
            <a:off x="909182" y="4395271"/>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Freeform 7"/>
          <p:cNvSpPr/>
          <p:nvPr/>
        </p:nvSpPr>
        <p:spPr bwMode="auto">
          <a:xfrm>
            <a:off x="457200" y="4565374"/>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9" name="Freeform 8"/>
          <p:cNvSpPr/>
          <p:nvPr/>
        </p:nvSpPr>
        <p:spPr bwMode="auto">
          <a:xfrm>
            <a:off x="339338" y="4010958"/>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Freeform 9"/>
          <p:cNvSpPr/>
          <p:nvPr/>
        </p:nvSpPr>
        <p:spPr bwMode="auto">
          <a:xfrm>
            <a:off x="937094" y="3840855"/>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6" name="TextBox 5"/>
          <p:cNvSpPr txBox="1"/>
          <p:nvPr/>
        </p:nvSpPr>
        <p:spPr>
          <a:xfrm>
            <a:off x="154603" y="1889107"/>
            <a:ext cx="3412818" cy="1815882"/>
          </a:xfrm>
          <a:prstGeom prst="rect">
            <a:avLst/>
          </a:prstGeom>
          <a:noFill/>
        </p:spPr>
        <p:txBody>
          <a:bodyPr wrap="square" rtlCol="0">
            <a:spAutoFit/>
          </a:bodyPr>
          <a:lstStyle/>
          <a:p>
            <a:r>
              <a:rPr lang="en-US" b="0" dirty="0" smtClean="0">
                <a:latin typeface="+mn-lt"/>
              </a:rPr>
              <a:t>Particles strained at the surface</a:t>
            </a:r>
          </a:p>
          <a:p>
            <a:r>
              <a:rPr lang="en-US" b="0" dirty="0" smtClean="0">
                <a:latin typeface="+mn-lt"/>
              </a:rPr>
              <a:t>(presumed dominant mechanism)</a:t>
            </a:r>
          </a:p>
        </p:txBody>
      </p:sp>
      <p:grpSp>
        <p:nvGrpSpPr>
          <p:cNvPr id="14" name="Group 13"/>
          <p:cNvGrpSpPr/>
          <p:nvPr/>
        </p:nvGrpSpPr>
        <p:grpSpPr>
          <a:xfrm>
            <a:off x="4393889" y="4777696"/>
            <a:ext cx="596458" cy="1314907"/>
            <a:chOff x="4393889" y="4777696"/>
            <a:chExt cx="596458" cy="1314907"/>
          </a:xfrm>
        </p:grpSpPr>
        <p:sp>
          <p:nvSpPr>
            <p:cNvPr id="11" name="Freeform 10"/>
            <p:cNvSpPr/>
            <p:nvPr/>
          </p:nvSpPr>
          <p:spPr bwMode="auto">
            <a:xfrm>
              <a:off x="4393889" y="4884057"/>
              <a:ext cx="218379" cy="1208546"/>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2" name="Freeform 11"/>
            <p:cNvSpPr/>
            <p:nvPr/>
          </p:nvSpPr>
          <p:spPr bwMode="auto">
            <a:xfrm>
              <a:off x="4746006" y="4807857"/>
              <a:ext cx="244341" cy="932543"/>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3" name="Freeform 12"/>
            <p:cNvSpPr/>
            <p:nvPr/>
          </p:nvSpPr>
          <p:spPr bwMode="auto">
            <a:xfrm>
              <a:off x="4637314" y="4777696"/>
              <a:ext cx="189777" cy="1035275"/>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15" name="TextBox 14"/>
          <p:cNvSpPr txBox="1"/>
          <p:nvPr/>
        </p:nvSpPr>
        <p:spPr>
          <a:xfrm>
            <a:off x="3972773" y="1534872"/>
            <a:ext cx="1790805" cy="2246769"/>
          </a:xfrm>
          <a:prstGeom prst="rect">
            <a:avLst/>
          </a:prstGeom>
          <a:noFill/>
        </p:spPr>
        <p:txBody>
          <a:bodyPr wrap="square" rtlCol="0">
            <a:spAutoFit/>
          </a:bodyPr>
          <a:lstStyle/>
          <a:p>
            <a:r>
              <a:rPr lang="en-US" b="0" dirty="0" smtClean="0">
                <a:latin typeface="+mn-lt"/>
              </a:rPr>
              <a:t>Colloidal matter adsorbed to wall of pores</a:t>
            </a:r>
          </a:p>
        </p:txBody>
      </p:sp>
      <p:sp>
        <p:nvSpPr>
          <p:cNvPr id="16" name="Freeform 15"/>
          <p:cNvSpPr/>
          <p:nvPr/>
        </p:nvSpPr>
        <p:spPr bwMode="auto">
          <a:xfrm>
            <a:off x="6951634" y="4310219"/>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Freeform 16"/>
          <p:cNvSpPr/>
          <p:nvPr/>
        </p:nvSpPr>
        <p:spPr bwMode="auto">
          <a:xfrm>
            <a:off x="7198705" y="4310218"/>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8" name="Freeform 17"/>
          <p:cNvSpPr/>
          <p:nvPr/>
        </p:nvSpPr>
        <p:spPr bwMode="auto">
          <a:xfrm>
            <a:off x="7445776" y="4310217"/>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Freeform 18"/>
          <p:cNvSpPr/>
          <p:nvPr/>
        </p:nvSpPr>
        <p:spPr bwMode="auto">
          <a:xfrm>
            <a:off x="7692847" y="4310216"/>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0" name="Freeform 19"/>
          <p:cNvSpPr/>
          <p:nvPr/>
        </p:nvSpPr>
        <p:spPr bwMode="auto">
          <a:xfrm>
            <a:off x="7939918" y="4310215"/>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1" name="Freeform 20"/>
          <p:cNvSpPr/>
          <p:nvPr/>
        </p:nvSpPr>
        <p:spPr bwMode="auto">
          <a:xfrm>
            <a:off x="8186989" y="4310214"/>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2" name="Freeform 21"/>
          <p:cNvSpPr/>
          <p:nvPr/>
        </p:nvSpPr>
        <p:spPr bwMode="auto">
          <a:xfrm>
            <a:off x="8434060" y="4310213"/>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3" name="Freeform 22"/>
          <p:cNvSpPr/>
          <p:nvPr/>
        </p:nvSpPr>
        <p:spPr bwMode="auto">
          <a:xfrm>
            <a:off x="8681131" y="4310212"/>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4" name="Freeform 23"/>
          <p:cNvSpPr/>
          <p:nvPr/>
        </p:nvSpPr>
        <p:spPr bwMode="auto">
          <a:xfrm>
            <a:off x="8928202" y="4310211"/>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5" name="Freeform 24"/>
          <p:cNvSpPr/>
          <p:nvPr/>
        </p:nvSpPr>
        <p:spPr bwMode="auto">
          <a:xfrm>
            <a:off x="7159576" y="4147183"/>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6" name="Freeform 25"/>
          <p:cNvSpPr/>
          <p:nvPr/>
        </p:nvSpPr>
        <p:spPr bwMode="auto">
          <a:xfrm>
            <a:off x="7368854" y="4147994"/>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7" name="Freeform 26"/>
          <p:cNvSpPr/>
          <p:nvPr/>
        </p:nvSpPr>
        <p:spPr bwMode="auto">
          <a:xfrm>
            <a:off x="7578132" y="4148805"/>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8" name="Freeform 27"/>
          <p:cNvSpPr/>
          <p:nvPr/>
        </p:nvSpPr>
        <p:spPr bwMode="auto">
          <a:xfrm>
            <a:off x="7787410" y="4149616"/>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9" name="Freeform 28"/>
          <p:cNvSpPr/>
          <p:nvPr/>
        </p:nvSpPr>
        <p:spPr bwMode="auto">
          <a:xfrm>
            <a:off x="7996688" y="4150427"/>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0" name="Freeform 29"/>
          <p:cNvSpPr/>
          <p:nvPr/>
        </p:nvSpPr>
        <p:spPr bwMode="auto">
          <a:xfrm>
            <a:off x="8205966" y="4151238"/>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1" name="Freeform 30"/>
          <p:cNvSpPr/>
          <p:nvPr/>
        </p:nvSpPr>
        <p:spPr bwMode="auto">
          <a:xfrm>
            <a:off x="8415244" y="4152049"/>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2" name="Freeform 31"/>
          <p:cNvSpPr/>
          <p:nvPr/>
        </p:nvSpPr>
        <p:spPr bwMode="auto">
          <a:xfrm>
            <a:off x="8624522" y="4152860"/>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3" name="Freeform 32"/>
          <p:cNvSpPr/>
          <p:nvPr/>
        </p:nvSpPr>
        <p:spPr bwMode="auto">
          <a:xfrm>
            <a:off x="8833800" y="4153671"/>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4" name="Freeform 33"/>
          <p:cNvSpPr/>
          <p:nvPr/>
        </p:nvSpPr>
        <p:spPr bwMode="auto">
          <a:xfrm>
            <a:off x="9043078" y="4154482"/>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5" name="Freeform 34"/>
          <p:cNvSpPr/>
          <p:nvPr/>
        </p:nvSpPr>
        <p:spPr bwMode="auto">
          <a:xfrm>
            <a:off x="7348243" y="4065946"/>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6" name="Freeform 35"/>
          <p:cNvSpPr/>
          <p:nvPr/>
        </p:nvSpPr>
        <p:spPr bwMode="auto">
          <a:xfrm>
            <a:off x="7519497" y="4095795"/>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7" name="Freeform 36"/>
          <p:cNvSpPr/>
          <p:nvPr/>
        </p:nvSpPr>
        <p:spPr bwMode="auto">
          <a:xfrm>
            <a:off x="7690751" y="4106790"/>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8" name="Freeform 37"/>
          <p:cNvSpPr/>
          <p:nvPr/>
        </p:nvSpPr>
        <p:spPr bwMode="auto">
          <a:xfrm>
            <a:off x="7824297" y="4117785"/>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9" name="Freeform 38"/>
          <p:cNvSpPr/>
          <p:nvPr/>
        </p:nvSpPr>
        <p:spPr bwMode="auto">
          <a:xfrm>
            <a:off x="8212367" y="4091072"/>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40" name="Freeform 39"/>
          <p:cNvSpPr/>
          <p:nvPr/>
        </p:nvSpPr>
        <p:spPr bwMode="auto">
          <a:xfrm>
            <a:off x="8600437" y="4064359"/>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41" name="Freeform 40"/>
          <p:cNvSpPr/>
          <p:nvPr/>
        </p:nvSpPr>
        <p:spPr bwMode="auto">
          <a:xfrm>
            <a:off x="8856530" y="4075354"/>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42" name="Freeform 41"/>
          <p:cNvSpPr/>
          <p:nvPr/>
        </p:nvSpPr>
        <p:spPr bwMode="auto">
          <a:xfrm>
            <a:off x="8990073" y="4086349"/>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43" name="Freeform 42"/>
          <p:cNvSpPr/>
          <p:nvPr/>
        </p:nvSpPr>
        <p:spPr bwMode="auto">
          <a:xfrm>
            <a:off x="8426030" y="4097344"/>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44" name="TextBox 43"/>
          <p:cNvSpPr txBox="1"/>
          <p:nvPr/>
        </p:nvSpPr>
        <p:spPr>
          <a:xfrm>
            <a:off x="6353666" y="1551037"/>
            <a:ext cx="2712699" cy="2246769"/>
          </a:xfrm>
          <a:prstGeom prst="rect">
            <a:avLst/>
          </a:prstGeom>
          <a:noFill/>
        </p:spPr>
        <p:txBody>
          <a:bodyPr wrap="square" rtlCol="0">
            <a:spAutoFit/>
          </a:bodyPr>
          <a:lstStyle/>
          <a:p>
            <a:r>
              <a:rPr lang="en-US" b="0" dirty="0" smtClean="0">
                <a:latin typeface="+mn-lt"/>
              </a:rPr>
              <a:t>Smaller particles trapped by previously strained particles</a:t>
            </a:r>
          </a:p>
        </p:txBody>
      </p:sp>
      <p:grpSp>
        <p:nvGrpSpPr>
          <p:cNvPr id="46" name="Group 45"/>
          <p:cNvGrpSpPr/>
          <p:nvPr/>
        </p:nvGrpSpPr>
        <p:grpSpPr>
          <a:xfrm>
            <a:off x="5470114" y="2054922"/>
            <a:ext cx="596458" cy="1314907"/>
            <a:chOff x="4393889" y="4777696"/>
            <a:chExt cx="596458" cy="1314907"/>
          </a:xfrm>
        </p:grpSpPr>
        <p:sp>
          <p:nvSpPr>
            <p:cNvPr id="47" name="Freeform 46"/>
            <p:cNvSpPr/>
            <p:nvPr/>
          </p:nvSpPr>
          <p:spPr bwMode="auto">
            <a:xfrm>
              <a:off x="4393889" y="4884057"/>
              <a:ext cx="218379" cy="1208546"/>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48" name="Freeform 47"/>
            <p:cNvSpPr/>
            <p:nvPr/>
          </p:nvSpPr>
          <p:spPr bwMode="auto">
            <a:xfrm>
              <a:off x="4746006" y="4807857"/>
              <a:ext cx="244341" cy="932543"/>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49" name="Freeform 48"/>
            <p:cNvSpPr/>
            <p:nvPr/>
          </p:nvSpPr>
          <p:spPr bwMode="auto">
            <a:xfrm>
              <a:off x="4637314" y="4777696"/>
              <a:ext cx="189777" cy="1035275"/>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pSp>
      <p:sp>
        <p:nvSpPr>
          <p:cNvPr id="50" name="Freeform 49"/>
          <p:cNvSpPr/>
          <p:nvPr/>
        </p:nvSpPr>
        <p:spPr bwMode="auto">
          <a:xfrm>
            <a:off x="1419432" y="1804055"/>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51" name="Freeform 50"/>
          <p:cNvSpPr/>
          <p:nvPr/>
        </p:nvSpPr>
        <p:spPr bwMode="auto">
          <a:xfrm>
            <a:off x="7576056" y="1569413"/>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5867241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Hydraulics</a:t>
            </a:r>
            <a:endParaRPr lang="en-US" dirty="0"/>
          </a:p>
        </p:txBody>
      </p:sp>
      <p:sp>
        <p:nvSpPr>
          <p:cNvPr id="3" name="Content Placeholder 2"/>
          <p:cNvSpPr>
            <a:spLocks noGrp="1"/>
          </p:cNvSpPr>
          <p:nvPr>
            <p:ph idx="1"/>
          </p:nvPr>
        </p:nvSpPr>
        <p:spPr/>
        <p:txBody>
          <a:bodyPr/>
          <a:lstStyle/>
          <a:p>
            <a:r>
              <a:rPr lang="en-US" dirty="0" smtClean="0"/>
              <a:t>Head loss through a clean membrane increases linearly with flow rate</a:t>
            </a:r>
          </a:p>
          <a:p>
            <a:r>
              <a:rPr lang="en-US" dirty="0" smtClean="0"/>
              <a:t>Therefore minor losses must be insignificant!</a:t>
            </a:r>
          </a:p>
          <a:p>
            <a:r>
              <a:rPr lang="en-US" dirty="0" smtClean="0"/>
              <a:t>Pores must be relatively long so that entrance and exit losses are insignificant</a:t>
            </a:r>
          </a:p>
          <a:p>
            <a:endParaRPr lang="en-US" dirty="0"/>
          </a:p>
        </p:txBody>
      </p:sp>
      <p:pic>
        <p:nvPicPr>
          <p:cNvPr id="4" name="Picture 3">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547426" y="4658851"/>
            <a:ext cx="3075429" cy="664152"/>
          </a:xfrm>
          <a:prstGeom prst="rect">
            <a:avLst/>
          </a:prstGeom>
        </p:spPr>
      </p:pic>
    </p:spTree>
    <p:extLst>
      <p:ext uri="{BB962C8B-B14F-4D97-AF65-F5344CB8AC3E}">
        <p14:creationId xmlns:p14="http://schemas.microsoft.com/office/powerpoint/2010/main" val="41595288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3.527"/>
  <p:tag name="ORIGINALWIDTH" val="614.3358"/>
  <p:tag name="LATEXADDIN" val="\documentclass{article}&#10;\usepackage{amsmath}&#10;\pagestyle{empty}&#10;\begin{document}&#10;$  R = 1 - \frac{C_p}{C_f}$&#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55.6431"/>
  <p:tag name="LATEXADDIN" val="\documentclass{article}&#10;\usepackage{amsmath}&#10;\pagestyle{empty}&#10;\begin{document}&#10;&#10;$$V_{pore}= \frac{h_{\rm{f}}\rho gD^2}{32\mu L} $$&#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743.532"/>
  <p:tag name="LATEXADDIN" val="\documentclass{article}&#10;\usepackage{amsmath}&#10;\pagestyle{empty}&#10;\begin{document}&#10;&#10;$$V_a = \frac{V_{pore}}{\phi}= \frac{h_{\rm{f}}\rho gD^2}{32\phi\mu L} = \frac{\Delta P D^2}{32\phi\mu L} $$&#10;&#10;&#10;\end{document}"/>
  <p:tag name="IGUANATEXSIZE" val="23"/>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42.1822"/>
  <p:tag name="LATEXADDIN" val="\documentclass{article}&#10;\usepackage{amsmath}&#10;\pagestyle{empty}&#10;\begin{document}&#10;&#10;$$V_a = \frac{\Delta P}{\mu k_m} $$&#10;&#10;&#10;\end{document}"/>
  <p:tag name="IGUANATEXSIZE" val="23"/>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17.1729"/>
  <p:tag name="LATEXADDIN" val="\documentclass{article}&#10;\usepackage{amsmath}&#10;\pagestyle{empty}&#10;\begin{document}&#10;&#10;$$ k_m=\frac{32\phi L}{ D^2} $$&#10;&#10;&#10;\end{document}"/>
  <p:tag name="IGUANATEXSIZE" val="23"/>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631.5881"/>
  <p:tag name="LATEXADDIN" val="\documentclass{article}&#10;\usepackage{amsmath}&#10;\pagestyle{empty}&#10;\begin{document}&#10;$   h_{\rm{f}} = \frac{32\mu LV_a}{\phi \rho gD^2}$&#10;&#10;&#10;\end{document}"/>
  <p:tag name="IGUANATEXSIZE" val="32"/>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txDef>
      <a:spPr>
        <a:noFill/>
      </a:spPr>
      <a:bodyPr wrap="none" rtlCol="0">
        <a:spAutoFit/>
      </a:bodyPr>
      <a:lstStyle>
        <a:defPPr>
          <a:defRPr b="0"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110783</TotalTime>
  <Words>1449</Words>
  <Application>Microsoft Office PowerPoint</Application>
  <PresentationFormat>On-screen Show (4:3)</PresentationFormat>
  <Paragraphs>290</Paragraphs>
  <Slides>32</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Candara</vt:lpstr>
      <vt:lpstr>Century Gothic</vt:lpstr>
      <vt:lpstr>Symbol</vt:lpstr>
      <vt:lpstr>Times New Roman</vt:lpstr>
      <vt:lpstr>Wingdings</vt:lpstr>
      <vt:lpstr>Lectures</vt:lpstr>
      <vt:lpstr>Membrane Filtration</vt:lpstr>
      <vt:lpstr>Conventional Units in Env. Eng.</vt:lpstr>
      <vt:lpstr>Membrane Filtration for Drinking Water Treatment</vt:lpstr>
      <vt:lpstr>Pore sizes</vt:lpstr>
      <vt:lpstr>PowerPoint Presentation</vt:lpstr>
      <vt:lpstr>Why membranes?</vt:lpstr>
      <vt:lpstr>Definition of rejection for Membrane and Ultra Filtration</vt:lpstr>
      <vt:lpstr>Proposed particle capture mechanisms</vt:lpstr>
      <vt:lpstr>Membrane Hydraulics</vt:lpstr>
      <vt:lpstr>Head loss through membranes</vt:lpstr>
      <vt:lpstr>Head loss through membranes</vt:lpstr>
      <vt:lpstr>Membranes vs Slow Sand?</vt:lpstr>
      <vt:lpstr>Example product: MEMCOR XS submerged membrane system</vt:lpstr>
      <vt:lpstr>Floc/floc blanket/sed before membranes?</vt:lpstr>
      <vt:lpstr>Membrane fouling</vt:lpstr>
      <vt:lpstr>Membrane cleaning</vt:lpstr>
      <vt:lpstr>Membrane Story: Temple Texas</vt:lpstr>
      <vt:lpstr>PowerPoint Presentation</vt:lpstr>
      <vt:lpstr>What’s missing</vt:lpstr>
      <vt:lpstr>How would you compare granular filtration vs membranes?</vt:lpstr>
      <vt:lpstr>Case 1: head loss isn’t due to stacking of clay</vt:lpstr>
      <vt:lpstr>Case 2: pore blocking analysis</vt:lpstr>
      <vt:lpstr>Membrane Filtration at Ithaca Water Treatment Plant</vt:lpstr>
      <vt:lpstr>Chemical feed system</vt:lpstr>
      <vt:lpstr>Sedimentation tank for 60 L/s Can you see the flocs???</vt:lpstr>
      <vt:lpstr>Plate settler hydraulics</vt:lpstr>
      <vt:lpstr>AguaClara sed tank hydraulics</vt:lpstr>
      <vt:lpstr>66 membrane modules to filter 44 L/s</vt:lpstr>
      <vt:lpstr>Pumps and controls for membranes</vt:lpstr>
      <vt:lpstr>Valves, Pumps, Flow Meters, Air Release</vt:lpstr>
      <vt:lpstr>4 30 Hp pumps</vt:lpstr>
      <vt:lpstr>Resilient Infrastructure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5810</cp:revision>
  <cp:lastPrinted>2014-11-08T19:01:33Z</cp:lastPrinted>
  <dcterms:created xsi:type="dcterms:W3CDTF">2004-05-06T14:53:47Z</dcterms:created>
  <dcterms:modified xsi:type="dcterms:W3CDTF">2019-04-16T14:46:52Z</dcterms:modified>
</cp:coreProperties>
</file>